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84" r:id="rId3"/>
    <p:sldId id="285" r:id="rId4"/>
    <p:sldId id="291" r:id="rId5"/>
    <p:sldId id="264" r:id="rId6"/>
    <p:sldId id="257" r:id="rId7"/>
    <p:sldId id="294" r:id="rId8"/>
    <p:sldId id="295" r:id="rId9"/>
    <p:sldId id="296" r:id="rId10"/>
    <p:sldId id="297" r:id="rId11"/>
    <p:sldId id="298" r:id="rId12"/>
    <p:sldId id="301" r:id="rId13"/>
    <p:sldId id="302" r:id="rId14"/>
    <p:sldId id="303" r:id="rId15"/>
    <p:sldId id="304" r:id="rId16"/>
    <p:sldId id="306" r:id="rId17"/>
    <p:sldId id="307" r:id="rId18"/>
    <p:sldId id="308" r:id="rId19"/>
    <p:sldId id="293" r:id="rId20"/>
    <p:sldId id="292"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72"/>
    <p:restoredTop sz="94654"/>
  </p:normalViewPr>
  <p:slideViewPr>
    <p:cSldViewPr snapToGrid="0">
      <p:cViewPr varScale="1">
        <p:scale>
          <a:sx n="111" d="100"/>
          <a:sy n="111" d="100"/>
        </p:scale>
        <p:origin x="216" y="1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80278B-F5E0-E6CC-E56A-57AC6E8B0CA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82007B-DF71-56CE-4CC2-A6094E99991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7DDD5F-E093-170C-0605-C09E9AE2FEF1}"/>
              </a:ext>
            </a:extLst>
          </p:cNvPr>
          <p:cNvSpPr>
            <a:spLocks noGrp="1"/>
          </p:cNvSpPr>
          <p:nvPr>
            <p:ph type="dt" sz="half" idx="10"/>
          </p:nvPr>
        </p:nvSpPr>
        <p:spPr/>
        <p:txBody>
          <a:bodyPr/>
          <a:lstStyle/>
          <a:p>
            <a:fld id="{16170327-ED6B-3142-BF72-C7B9749F6DDD}" type="datetimeFigureOut">
              <a:rPr lang="en-US" smtClean="0"/>
              <a:t>12/11/24</a:t>
            </a:fld>
            <a:endParaRPr lang="en-US"/>
          </a:p>
        </p:txBody>
      </p:sp>
      <p:sp>
        <p:nvSpPr>
          <p:cNvPr id="5" name="Footer Placeholder 4">
            <a:extLst>
              <a:ext uri="{FF2B5EF4-FFF2-40B4-BE49-F238E27FC236}">
                <a16:creationId xmlns:a16="http://schemas.microsoft.com/office/drawing/2014/main" id="{013F09EA-0BF6-33C3-2088-E4195ECD0A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E6E711-E30E-36E5-341B-2F9CD9443678}"/>
              </a:ext>
            </a:extLst>
          </p:cNvPr>
          <p:cNvSpPr>
            <a:spLocks noGrp="1"/>
          </p:cNvSpPr>
          <p:nvPr>
            <p:ph type="sldNum" sz="quarter" idx="12"/>
          </p:nvPr>
        </p:nvSpPr>
        <p:spPr/>
        <p:txBody>
          <a:bodyPr/>
          <a:lstStyle/>
          <a:p>
            <a:fld id="{1A26D234-4406-E244-A674-56AEDA90C936}" type="slidenum">
              <a:rPr lang="en-US" smtClean="0"/>
              <a:t>‹#›</a:t>
            </a:fld>
            <a:endParaRPr lang="en-US"/>
          </a:p>
        </p:txBody>
      </p:sp>
    </p:spTree>
    <p:extLst>
      <p:ext uri="{BB962C8B-B14F-4D97-AF65-F5344CB8AC3E}">
        <p14:creationId xmlns:p14="http://schemas.microsoft.com/office/powerpoint/2010/main" val="18123905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1ACD2-EDEE-65DF-7B96-A8255B2536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54D662A-2D6F-57C8-F4AD-A03683CEB9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DDCAC-0CF1-ABC9-60DB-5B87C0F8B6C5}"/>
              </a:ext>
            </a:extLst>
          </p:cNvPr>
          <p:cNvSpPr>
            <a:spLocks noGrp="1"/>
          </p:cNvSpPr>
          <p:nvPr>
            <p:ph type="dt" sz="half" idx="10"/>
          </p:nvPr>
        </p:nvSpPr>
        <p:spPr/>
        <p:txBody>
          <a:bodyPr/>
          <a:lstStyle/>
          <a:p>
            <a:fld id="{16170327-ED6B-3142-BF72-C7B9749F6DDD}" type="datetimeFigureOut">
              <a:rPr lang="en-US" smtClean="0"/>
              <a:t>12/11/24</a:t>
            </a:fld>
            <a:endParaRPr lang="en-US"/>
          </a:p>
        </p:txBody>
      </p:sp>
      <p:sp>
        <p:nvSpPr>
          <p:cNvPr id="5" name="Footer Placeholder 4">
            <a:extLst>
              <a:ext uri="{FF2B5EF4-FFF2-40B4-BE49-F238E27FC236}">
                <a16:creationId xmlns:a16="http://schemas.microsoft.com/office/drawing/2014/main" id="{37031414-A4BE-0F7E-A98F-3C1E4384BC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F6148C-4036-11D6-8179-C0D881F4817B}"/>
              </a:ext>
            </a:extLst>
          </p:cNvPr>
          <p:cNvSpPr>
            <a:spLocks noGrp="1"/>
          </p:cNvSpPr>
          <p:nvPr>
            <p:ph type="sldNum" sz="quarter" idx="12"/>
          </p:nvPr>
        </p:nvSpPr>
        <p:spPr/>
        <p:txBody>
          <a:bodyPr/>
          <a:lstStyle/>
          <a:p>
            <a:fld id="{1A26D234-4406-E244-A674-56AEDA90C936}" type="slidenum">
              <a:rPr lang="en-US" smtClean="0"/>
              <a:t>‹#›</a:t>
            </a:fld>
            <a:endParaRPr lang="en-US"/>
          </a:p>
        </p:txBody>
      </p:sp>
    </p:spTree>
    <p:extLst>
      <p:ext uri="{BB962C8B-B14F-4D97-AF65-F5344CB8AC3E}">
        <p14:creationId xmlns:p14="http://schemas.microsoft.com/office/powerpoint/2010/main" val="2022514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684655-D279-2FAA-8579-886B4C42CAC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D0BB8F-75D3-0635-12C0-5FDB9988B3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49E94D-D05C-1510-3195-7F27999E254A}"/>
              </a:ext>
            </a:extLst>
          </p:cNvPr>
          <p:cNvSpPr>
            <a:spLocks noGrp="1"/>
          </p:cNvSpPr>
          <p:nvPr>
            <p:ph type="dt" sz="half" idx="10"/>
          </p:nvPr>
        </p:nvSpPr>
        <p:spPr/>
        <p:txBody>
          <a:bodyPr/>
          <a:lstStyle/>
          <a:p>
            <a:fld id="{16170327-ED6B-3142-BF72-C7B9749F6DDD}" type="datetimeFigureOut">
              <a:rPr lang="en-US" smtClean="0"/>
              <a:t>12/11/24</a:t>
            </a:fld>
            <a:endParaRPr lang="en-US"/>
          </a:p>
        </p:txBody>
      </p:sp>
      <p:sp>
        <p:nvSpPr>
          <p:cNvPr id="5" name="Footer Placeholder 4">
            <a:extLst>
              <a:ext uri="{FF2B5EF4-FFF2-40B4-BE49-F238E27FC236}">
                <a16:creationId xmlns:a16="http://schemas.microsoft.com/office/drawing/2014/main" id="{F64947C0-C307-42CC-342A-BEC46B955C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5F722D-6F93-DA09-DBB7-37A9C7706775}"/>
              </a:ext>
            </a:extLst>
          </p:cNvPr>
          <p:cNvSpPr>
            <a:spLocks noGrp="1"/>
          </p:cNvSpPr>
          <p:nvPr>
            <p:ph type="sldNum" sz="quarter" idx="12"/>
          </p:nvPr>
        </p:nvSpPr>
        <p:spPr/>
        <p:txBody>
          <a:bodyPr/>
          <a:lstStyle/>
          <a:p>
            <a:fld id="{1A26D234-4406-E244-A674-56AEDA90C936}" type="slidenum">
              <a:rPr lang="en-US" smtClean="0"/>
              <a:t>‹#›</a:t>
            </a:fld>
            <a:endParaRPr lang="en-US"/>
          </a:p>
        </p:txBody>
      </p:sp>
    </p:spTree>
    <p:extLst>
      <p:ext uri="{BB962C8B-B14F-4D97-AF65-F5344CB8AC3E}">
        <p14:creationId xmlns:p14="http://schemas.microsoft.com/office/powerpoint/2010/main" val="4198768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1F3BC-85D6-DA63-2B05-181193F5CF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49EF76-229E-EA59-39F9-FD92327347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F7CF61E-9904-5EF4-2700-8FC2376B41F3}"/>
              </a:ext>
            </a:extLst>
          </p:cNvPr>
          <p:cNvSpPr>
            <a:spLocks noGrp="1"/>
          </p:cNvSpPr>
          <p:nvPr>
            <p:ph type="dt" sz="half" idx="10"/>
          </p:nvPr>
        </p:nvSpPr>
        <p:spPr/>
        <p:txBody>
          <a:bodyPr/>
          <a:lstStyle/>
          <a:p>
            <a:fld id="{16170327-ED6B-3142-BF72-C7B9749F6DDD}" type="datetimeFigureOut">
              <a:rPr lang="en-US" smtClean="0"/>
              <a:t>12/11/24</a:t>
            </a:fld>
            <a:endParaRPr lang="en-US"/>
          </a:p>
        </p:txBody>
      </p:sp>
      <p:sp>
        <p:nvSpPr>
          <p:cNvPr id="5" name="Footer Placeholder 4">
            <a:extLst>
              <a:ext uri="{FF2B5EF4-FFF2-40B4-BE49-F238E27FC236}">
                <a16:creationId xmlns:a16="http://schemas.microsoft.com/office/drawing/2014/main" id="{44A9147E-3C3A-6D68-0970-2E6013AA9B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4BE0A3-5241-2A7F-DB5C-A1A1F94560FF}"/>
              </a:ext>
            </a:extLst>
          </p:cNvPr>
          <p:cNvSpPr>
            <a:spLocks noGrp="1"/>
          </p:cNvSpPr>
          <p:nvPr>
            <p:ph type="sldNum" sz="quarter" idx="12"/>
          </p:nvPr>
        </p:nvSpPr>
        <p:spPr/>
        <p:txBody>
          <a:bodyPr/>
          <a:lstStyle/>
          <a:p>
            <a:fld id="{1A26D234-4406-E244-A674-56AEDA90C936}" type="slidenum">
              <a:rPr lang="en-US" smtClean="0"/>
              <a:t>‹#›</a:t>
            </a:fld>
            <a:endParaRPr lang="en-US"/>
          </a:p>
        </p:txBody>
      </p:sp>
    </p:spTree>
    <p:extLst>
      <p:ext uri="{BB962C8B-B14F-4D97-AF65-F5344CB8AC3E}">
        <p14:creationId xmlns:p14="http://schemas.microsoft.com/office/powerpoint/2010/main" val="18088992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1CAA7F-82EF-AB9A-5CD7-89800A4BE30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B0D875C-0334-1470-3FE0-FE6DC2E6FD11}"/>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0C0BE6A-15A0-57C6-2FD2-6038B0DD7BFA}"/>
              </a:ext>
            </a:extLst>
          </p:cNvPr>
          <p:cNvSpPr>
            <a:spLocks noGrp="1"/>
          </p:cNvSpPr>
          <p:nvPr>
            <p:ph type="dt" sz="half" idx="10"/>
          </p:nvPr>
        </p:nvSpPr>
        <p:spPr/>
        <p:txBody>
          <a:bodyPr/>
          <a:lstStyle/>
          <a:p>
            <a:fld id="{16170327-ED6B-3142-BF72-C7B9749F6DDD}" type="datetimeFigureOut">
              <a:rPr lang="en-US" smtClean="0"/>
              <a:t>12/11/24</a:t>
            </a:fld>
            <a:endParaRPr lang="en-US"/>
          </a:p>
        </p:txBody>
      </p:sp>
      <p:sp>
        <p:nvSpPr>
          <p:cNvPr id="5" name="Footer Placeholder 4">
            <a:extLst>
              <a:ext uri="{FF2B5EF4-FFF2-40B4-BE49-F238E27FC236}">
                <a16:creationId xmlns:a16="http://schemas.microsoft.com/office/drawing/2014/main" id="{AB0D3171-2265-112B-F9BB-E821E043D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4D768D-A401-CDEB-E7DD-049BA92261D8}"/>
              </a:ext>
            </a:extLst>
          </p:cNvPr>
          <p:cNvSpPr>
            <a:spLocks noGrp="1"/>
          </p:cNvSpPr>
          <p:nvPr>
            <p:ph type="sldNum" sz="quarter" idx="12"/>
          </p:nvPr>
        </p:nvSpPr>
        <p:spPr/>
        <p:txBody>
          <a:bodyPr/>
          <a:lstStyle/>
          <a:p>
            <a:fld id="{1A26D234-4406-E244-A674-56AEDA90C936}" type="slidenum">
              <a:rPr lang="en-US" smtClean="0"/>
              <a:t>‹#›</a:t>
            </a:fld>
            <a:endParaRPr lang="en-US"/>
          </a:p>
        </p:txBody>
      </p:sp>
    </p:spTree>
    <p:extLst>
      <p:ext uri="{BB962C8B-B14F-4D97-AF65-F5344CB8AC3E}">
        <p14:creationId xmlns:p14="http://schemas.microsoft.com/office/powerpoint/2010/main" val="644624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0CE96-FAE7-C28B-B7E5-0532CC2D23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D48DCE-D3AB-51F0-1C2F-D65FE093263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A75F24-7598-8291-16E2-4905DA6F3EF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198FFE-E096-9B74-BC22-D289736CEDA9}"/>
              </a:ext>
            </a:extLst>
          </p:cNvPr>
          <p:cNvSpPr>
            <a:spLocks noGrp="1"/>
          </p:cNvSpPr>
          <p:nvPr>
            <p:ph type="dt" sz="half" idx="10"/>
          </p:nvPr>
        </p:nvSpPr>
        <p:spPr/>
        <p:txBody>
          <a:bodyPr/>
          <a:lstStyle/>
          <a:p>
            <a:fld id="{16170327-ED6B-3142-BF72-C7B9749F6DDD}" type="datetimeFigureOut">
              <a:rPr lang="en-US" smtClean="0"/>
              <a:t>12/11/24</a:t>
            </a:fld>
            <a:endParaRPr lang="en-US"/>
          </a:p>
        </p:txBody>
      </p:sp>
      <p:sp>
        <p:nvSpPr>
          <p:cNvPr id="6" name="Footer Placeholder 5">
            <a:extLst>
              <a:ext uri="{FF2B5EF4-FFF2-40B4-BE49-F238E27FC236}">
                <a16:creationId xmlns:a16="http://schemas.microsoft.com/office/drawing/2014/main" id="{73B95089-0BE3-E0BF-91D2-0C88A5AAF53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1AAB71-5A2A-1DF8-C556-968762F52C44}"/>
              </a:ext>
            </a:extLst>
          </p:cNvPr>
          <p:cNvSpPr>
            <a:spLocks noGrp="1"/>
          </p:cNvSpPr>
          <p:nvPr>
            <p:ph type="sldNum" sz="quarter" idx="12"/>
          </p:nvPr>
        </p:nvSpPr>
        <p:spPr/>
        <p:txBody>
          <a:bodyPr/>
          <a:lstStyle/>
          <a:p>
            <a:fld id="{1A26D234-4406-E244-A674-56AEDA90C936}" type="slidenum">
              <a:rPr lang="en-US" smtClean="0"/>
              <a:t>‹#›</a:t>
            </a:fld>
            <a:endParaRPr lang="en-US"/>
          </a:p>
        </p:txBody>
      </p:sp>
    </p:spTree>
    <p:extLst>
      <p:ext uri="{BB962C8B-B14F-4D97-AF65-F5344CB8AC3E}">
        <p14:creationId xmlns:p14="http://schemas.microsoft.com/office/powerpoint/2010/main" val="23275779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E73387-9A34-AD53-0BF0-DB52CFEEFB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C4832C-F1F1-F1F0-12EF-52085804F80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BE9E5E-37A9-2021-B451-BB5CA932AD9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A4BB59A-B763-6730-5420-B6A079B276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13392BA-E96F-80DA-CFB5-96406DD4E0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1E4A4F-0C48-799B-B677-DBD5BBF2FEE9}"/>
              </a:ext>
            </a:extLst>
          </p:cNvPr>
          <p:cNvSpPr>
            <a:spLocks noGrp="1"/>
          </p:cNvSpPr>
          <p:nvPr>
            <p:ph type="dt" sz="half" idx="10"/>
          </p:nvPr>
        </p:nvSpPr>
        <p:spPr/>
        <p:txBody>
          <a:bodyPr/>
          <a:lstStyle/>
          <a:p>
            <a:fld id="{16170327-ED6B-3142-BF72-C7B9749F6DDD}" type="datetimeFigureOut">
              <a:rPr lang="en-US" smtClean="0"/>
              <a:t>12/11/24</a:t>
            </a:fld>
            <a:endParaRPr lang="en-US"/>
          </a:p>
        </p:txBody>
      </p:sp>
      <p:sp>
        <p:nvSpPr>
          <p:cNvPr id="8" name="Footer Placeholder 7">
            <a:extLst>
              <a:ext uri="{FF2B5EF4-FFF2-40B4-BE49-F238E27FC236}">
                <a16:creationId xmlns:a16="http://schemas.microsoft.com/office/drawing/2014/main" id="{62FAED61-ED38-44ED-A418-1D5A01238CB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06D901-D0C2-C9A7-E7BD-05D55E7764ED}"/>
              </a:ext>
            </a:extLst>
          </p:cNvPr>
          <p:cNvSpPr>
            <a:spLocks noGrp="1"/>
          </p:cNvSpPr>
          <p:nvPr>
            <p:ph type="sldNum" sz="quarter" idx="12"/>
          </p:nvPr>
        </p:nvSpPr>
        <p:spPr/>
        <p:txBody>
          <a:bodyPr/>
          <a:lstStyle/>
          <a:p>
            <a:fld id="{1A26D234-4406-E244-A674-56AEDA90C936}" type="slidenum">
              <a:rPr lang="en-US" smtClean="0"/>
              <a:t>‹#›</a:t>
            </a:fld>
            <a:endParaRPr lang="en-US"/>
          </a:p>
        </p:txBody>
      </p:sp>
    </p:spTree>
    <p:extLst>
      <p:ext uri="{BB962C8B-B14F-4D97-AF65-F5344CB8AC3E}">
        <p14:creationId xmlns:p14="http://schemas.microsoft.com/office/powerpoint/2010/main" val="3801869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2BEC6-9A75-4AED-CAE4-C3EA5641E1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6708549-3997-06E7-F4A2-A27F19C0409F}"/>
              </a:ext>
            </a:extLst>
          </p:cNvPr>
          <p:cNvSpPr>
            <a:spLocks noGrp="1"/>
          </p:cNvSpPr>
          <p:nvPr>
            <p:ph type="dt" sz="half" idx="10"/>
          </p:nvPr>
        </p:nvSpPr>
        <p:spPr/>
        <p:txBody>
          <a:bodyPr/>
          <a:lstStyle/>
          <a:p>
            <a:fld id="{16170327-ED6B-3142-BF72-C7B9749F6DDD}" type="datetimeFigureOut">
              <a:rPr lang="en-US" smtClean="0"/>
              <a:t>12/11/24</a:t>
            </a:fld>
            <a:endParaRPr lang="en-US"/>
          </a:p>
        </p:txBody>
      </p:sp>
      <p:sp>
        <p:nvSpPr>
          <p:cNvPr id="4" name="Footer Placeholder 3">
            <a:extLst>
              <a:ext uri="{FF2B5EF4-FFF2-40B4-BE49-F238E27FC236}">
                <a16:creationId xmlns:a16="http://schemas.microsoft.com/office/drawing/2014/main" id="{7661F1C7-95EF-FE5D-129F-394B385D42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CFFC88-DCAA-CFEB-30AF-E5793A8D1228}"/>
              </a:ext>
            </a:extLst>
          </p:cNvPr>
          <p:cNvSpPr>
            <a:spLocks noGrp="1"/>
          </p:cNvSpPr>
          <p:nvPr>
            <p:ph type="sldNum" sz="quarter" idx="12"/>
          </p:nvPr>
        </p:nvSpPr>
        <p:spPr/>
        <p:txBody>
          <a:bodyPr/>
          <a:lstStyle/>
          <a:p>
            <a:fld id="{1A26D234-4406-E244-A674-56AEDA90C936}" type="slidenum">
              <a:rPr lang="en-US" smtClean="0"/>
              <a:t>‹#›</a:t>
            </a:fld>
            <a:endParaRPr lang="en-US"/>
          </a:p>
        </p:txBody>
      </p:sp>
    </p:spTree>
    <p:extLst>
      <p:ext uri="{BB962C8B-B14F-4D97-AF65-F5344CB8AC3E}">
        <p14:creationId xmlns:p14="http://schemas.microsoft.com/office/powerpoint/2010/main" val="13856946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0F52C46-C383-17A1-CCD8-8A2583281499}"/>
              </a:ext>
            </a:extLst>
          </p:cNvPr>
          <p:cNvSpPr>
            <a:spLocks noGrp="1"/>
          </p:cNvSpPr>
          <p:nvPr>
            <p:ph type="dt" sz="half" idx="10"/>
          </p:nvPr>
        </p:nvSpPr>
        <p:spPr/>
        <p:txBody>
          <a:bodyPr/>
          <a:lstStyle/>
          <a:p>
            <a:fld id="{16170327-ED6B-3142-BF72-C7B9749F6DDD}" type="datetimeFigureOut">
              <a:rPr lang="en-US" smtClean="0"/>
              <a:t>12/11/24</a:t>
            </a:fld>
            <a:endParaRPr lang="en-US"/>
          </a:p>
        </p:txBody>
      </p:sp>
      <p:sp>
        <p:nvSpPr>
          <p:cNvPr id="3" name="Footer Placeholder 2">
            <a:extLst>
              <a:ext uri="{FF2B5EF4-FFF2-40B4-BE49-F238E27FC236}">
                <a16:creationId xmlns:a16="http://schemas.microsoft.com/office/drawing/2014/main" id="{A4B7F4A8-7895-7734-3639-FA7E42B22E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CA16FE-110D-8CE0-88C6-29CB3E4A72CC}"/>
              </a:ext>
            </a:extLst>
          </p:cNvPr>
          <p:cNvSpPr>
            <a:spLocks noGrp="1"/>
          </p:cNvSpPr>
          <p:nvPr>
            <p:ph type="sldNum" sz="quarter" idx="12"/>
          </p:nvPr>
        </p:nvSpPr>
        <p:spPr/>
        <p:txBody>
          <a:bodyPr/>
          <a:lstStyle/>
          <a:p>
            <a:fld id="{1A26D234-4406-E244-A674-56AEDA90C936}" type="slidenum">
              <a:rPr lang="en-US" smtClean="0"/>
              <a:t>‹#›</a:t>
            </a:fld>
            <a:endParaRPr lang="en-US"/>
          </a:p>
        </p:txBody>
      </p:sp>
    </p:spTree>
    <p:extLst>
      <p:ext uri="{BB962C8B-B14F-4D97-AF65-F5344CB8AC3E}">
        <p14:creationId xmlns:p14="http://schemas.microsoft.com/office/powerpoint/2010/main" val="15651432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9CEC6-0F3F-E311-A737-C8C3BF3560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17104AC-3A70-5330-EDF7-C15F4BD754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34EF1C7-9E6E-7752-E501-C49A944178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5CE11A4-E9BC-AD49-4EEB-913958B25A56}"/>
              </a:ext>
            </a:extLst>
          </p:cNvPr>
          <p:cNvSpPr>
            <a:spLocks noGrp="1"/>
          </p:cNvSpPr>
          <p:nvPr>
            <p:ph type="dt" sz="half" idx="10"/>
          </p:nvPr>
        </p:nvSpPr>
        <p:spPr/>
        <p:txBody>
          <a:bodyPr/>
          <a:lstStyle/>
          <a:p>
            <a:fld id="{16170327-ED6B-3142-BF72-C7B9749F6DDD}" type="datetimeFigureOut">
              <a:rPr lang="en-US" smtClean="0"/>
              <a:t>12/11/24</a:t>
            </a:fld>
            <a:endParaRPr lang="en-US"/>
          </a:p>
        </p:txBody>
      </p:sp>
      <p:sp>
        <p:nvSpPr>
          <p:cNvPr id="6" name="Footer Placeholder 5">
            <a:extLst>
              <a:ext uri="{FF2B5EF4-FFF2-40B4-BE49-F238E27FC236}">
                <a16:creationId xmlns:a16="http://schemas.microsoft.com/office/drawing/2014/main" id="{56FDC4D6-4222-FFD6-F755-B7F29CED31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3DEA06-0372-C4D0-0FE1-0F3D18A32B4C}"/>
              </a:ext>
            </a:extLst>
          </p:cNvPr>
          <p:cNvSpPr>
            <a:spLocks noGrp="1"/>
          </p:cNvSpPr>
          <p:nvPr>
            <p:ph type="sldNum" sz="quarter" idx="12"/>
          </p:nvPr>
        </p:nvSpPr>
        <p:spPr/>
        <p:txBody>
          <a:bodyPr/>
          <a:lstStyle/>
          <a:p>
            <a:fld id="{1A26D234-4406-E244-A674-56AEDA90C936}" type="slidenum">
              <a:rPr lang="en-US" smtClean="0"/>
              <a:t>‹#›</a:t>
            </a:fld>
            <a:endParaRPr lang="en-US"/>
          </a:p>
        </p:txBody>
      </p:sp>
    </p:spTree>
    <p:extLst>
      <p:ext uri="{BB962C8B-B14F-4D97-AF65-F5344CB8AC3E}">
        <p14:creationId xmlns:p14="http://schemas.microsoft.com/office/powerpoint/2010/main" val="1201740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E0F35-DF75-E5FE-F05F-B3FCF32A628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EF4CFFD-F3D9-51A8-429A-7BD785C2E8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32CC41F-48B8-ACAB-C685-64D4838D51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2265D4-E492-2646-5706-7B31B8EFEB85}"/>
              </a:ext>
            </a:extLst>
          </p:cNvPr>
          <p:cNvSpPr>
            <a:spLocks noGrp="1"/>
          </p:cNvSpPr>
          <p:nvPr>
            <p:ph type="dt" sz="half" idx="10"/>
          </p:nvPr>
        </p:nvSpPr>
        <p:spPr/>
        <p:txBody>
          <a:bodyPr/>
          <a:lstStyle/>
          <a:p>
            <a:fld id="{16170327-ED6B-3142-BF72-C7B9749F6DDD}" type="datetimeFigureOut">
              <a:rPr lang="en-US" smtClean="0"/>
              <a:t>12/11/24</a:t>
            </a:fld>
            <a:endParaRPr lang="en-US"/>
          </a:p>
        </p:txBody>
      </p:sp>
      <p:sp>
        <p:nvSpPr>
          <p:cNvPr id="6" name="Footer Placeholder 5">
            <a:extLst>
              <a:ext uri="{FF2B5EF4-FFF2-40B4-BE49-F238E27FC236}">
                <a16:creationId xmlns:a16="http://schemas.microsoft.com/office/drawing/2014/main" id="{0E599555-735E-8258-9091-5048BB4687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2DA144-13E2-EAF2-7546-6EF775FA86A0}"/>
              </a:ext>
            </a:extLst>
          </p:cNvPr>
          <p:cNvSpPr>
            <a:spLocks noGrp="1"/>
          </p:cNvSpPr>
          <p:nvPr>
            <p:ph type="sldNum" sz="quarter" idx="12"/>
          </p:nvPr>
        </p:nvSpPr>
        <p:spPr/>
        <p:txBody>
          <a:bodyPr/>
          <a:lstStyle/>
          <a:p>
            <a:fld id="{1A26D234-4406-E244-A674-56AEDA90C936}" type="slidenum">
              <a:rPr lang="en-US" smtClean="0"/>
              <a:t>‹#›</a:t>
            </a:fld>
            <a:endParaRPr lang="en-US"/>
          </a:p>
        </p:txBody>
      </p:sp>
    </p:spTree>
    <p:extLst>
      <p:ext uri="{BB962C8B-B14F-4D97-AF65-F5344CB8AC3E}">
        <p14:creationId xmlns:p14="http://schemas.microsoft.com/office/powerpoint/2010/main" val="3636164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BA20894-FC34-8DFE-020F-73DCF6FB74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EA2F9B3-B0E8-5F90-5688-C1276A0788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C5DAB3-9CC6-17DC-D6EE-8FBEAD49CD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6170327-ED6B-3142-BF72-C7B9749F6DDD}" type="datetimeFigureOut">
              <a:rPr lang="en-US" smtClean="0"/>
              <a:t>12/11/24</a:t>
            </a:fld>
            <a:endParaRPr lang="en-US"/>
          </a:p>
        </p:txBody>
      </p:sp>
      <p:sp>
        <p:nvSpPr>
          <p:cNvPr id="5" name="Footer Placeholder 4">
            <a:extLst>
              <a:ext uri="{FF2B5EF4-FFF2-40B4-BE49-F238E27FC236}">
                <a16:creationId xmlns:a16="http://schemas.microsoft.com/office/drawing/2014/main" id="{B566C6C5-7EBC-8D20-A8AC-4F5310004EF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D93DC50-FB8B-8827-7A27-D1C2DE308F5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A26D234-4406-E244-A674-56AEDA90C936}" type="slidenum">
              <a:rPr lang="en-US" smtClean="0"/>
              <a:t>‹#›</a:t>
            </a:fld>
            <a:endParaRPr lang="en-US"/>
          </a:p>
        </p:txBody>
      </p:sp>
    </p:spTree>
    <p:extLst>
      <p:ext uri="{BB962C8B-B14F-4D97-AF65-F5344CB8AC3E}">
        <p14:creationId xmlns:p14="http://schemas.microsoft.com/office/powerpoint/2010/main" val="10171857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martindemel/ITAI1378_Computer_Vision_Portfolio" TargetMode="Externa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hyperlink" Target="https://www.geeksforgeeks.org/handling-imbalanced-data-for-classification/" TargetMode="External"/><Relationship Id="rId13" Type="http://schemas.openxmlformats.org/officeDocument/2006/relationships/hyperlink" Target="https://pytorch.org/docs/stable/optim.html" TargetMode="External"/><Relationship Id="rId18" Type="http://schemas.openxmlformats.org/officeDocument/2006/relationships/hyperlink" Target="https://www.geeksforgeeks.org/cifar-10-image-classification-in-tensorflow/" TargetMode="External"/><Relationship Id="rId3" Type="http://schemas.openxmlformats.org/officeDocument/2006/relationships/hyperlink" Target="https://vidishmehta204.medium.com/object-detection-using-ssd-mobilenet-v2-7ff3543d738d" TargetMode="External"/><Relationship Id="rId21" Type="http://schemas.openxmlformats.org/officeDocument/2006/relationships/hyperlink" Target="https://doi.org/10.1016/j.compbiomed.2023.107777" TargetMode="External"/><Relationship Id="rId7" Type="http://schemas.openxmlformats.org/officeDocument/2006/relationships/hyperlink" Target="https://noiselab.ucsd.edu/ECE228_2019/Reports/Report3.pdf" TargetMode="External"/><Relationship Id="rId12" Type="http://schemas.openxmlformats.org/officeDocument/2006/relationships/hyperlink" Target="https://chat.openai.com/" TargetMode="External"/><Relationship Id="rId17" Type="http://schemas.openxmlformats.org/officeDocument/2006/relationships/hyperlink" Target="https://medium.com/@maheshhkanagavell/cutting-edge-algorithms-revolutionizing-image-and-video-analysis-in-2025-14f68cfb17a2" TargetMode="External"/><Relationship Id="rId2" Type="http://schemas.openxmlformats.org/officeDocument/2006/relationships/hyperlink" Target="https://www.geeksforgeeks.org/what-is-object-detection-in-computer-vision/" TargetMode="External"/><Relationship Id="rId16" Type="http://schemas.openxmlformats.org/officeDocument/2006/relationships/hyperlink" Target="https://www.cs.toronto.edu/~kriz/cifar.html" TargetMode="External"/><Relationship Id="rId20" Type="http://schemas.openxmlformats.org/officeDocument/2006/relationships/hyperlink" Target="https://doi.org/10.1016/j.compbiomed.2021.104472" TargetMode="External"/><Relationship Id="rId1" Type="http://schemas.openxmlformats.org/officeDocument/2006/relationships/slideLayout" Target="../slideLayouts/slideLayout2.xml"/><Relationship Id="rId6" Type="http://schemas.openxmlformats.org/officeDocument/2006/relationships/hyperlink" Target="https://lilianweng.github.io/posts/2017-12-31-object-recognition-part-3/" TargetMode="External"/><Relationship Id="rId11" Type="http://schemas.openxmlformats.org/officeDocument/2006/relationships/hyperlink" Target="https://www.geeksforgeeks.org/understanding-pytorch-learning-rate-scheduling/" TargetMode="External"/><Relationship Id="rId24" Type="http://schemas.openxmlformats.org/officeDocument/2006/relationships/hyperlink" Target="https://www.forbes.com/councils/forbestechcouncil/2024/01/18/the-role-of-ai-in-healthcare/" TargetMode="External"/><Relationship Id="rId5" Type="http://schemas.openxmlformats.org/officeDocument/2006/relationships/hyperlink" Target="https://www.geeksforgeeks.org/faster-r-cnn-ml/" TargetMode="External"/><Relationship Id="rId15" Type="http://schemas.openxmlformats.org/officeDocument/2006/relationships/hyperlink" Target="https://www.geeksforgeeks.org/support-vector-machine-algorithm/" TargetMode="External"/><Relationship Id="rId23" Type="http://schemas.openxmlformats.org/officeDocument/2006/relationships/hyperlink" Target="https://doi.org/10.1016/j.future.2021.11.030" TargetMode="External"/><Relationship Id="rId10" Type="http://schemas.openxmlformats.org/officeDocument/2006/relationships/hyperlink" Target="https://www.geeksforgeeks.org/backpropagation-in-neural-network/" TargetMode="External"/><Relationship Id="rId19" Type="http://schemas.openxmlformats.org/officeDocument/2006/relationships/hyperlink" Target="https://machinelearningatscale.substack.com/p/computer-vision" TargetMode="External"/><Relationship Id="rId4" Type="http://schemas.openxmlformats.org/officeDocument/2006/relationships/hyperlink" Target="https://www.geeksforgeeks.org/yolo-v2-object-detection/" TargetMode="External"/><Relationship Id="rId9" Type="http://schemas.openxmlformats.org/officeDocument/2006/relationships/hyperlink" Target="https://www.geeksforgeeks.org/evaluating-object-detection-models-methods-and-metrics/" TargetMode="External"/><Relationship Id="rId14" Type="http://schemas.openxmlformats.org/officeDocument/2006/relationships/hyperlink" Target="https://www.ibm.com/topics/support-vector-machine" TargetMode="External"/><Relationship Id="rId22" Type="http://schemas.openxmlformats.org/officeDocument/2006/relationships/hyperlink" Target="https://doi.org/10.1016/j.comcom.2021.01.021"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4BB966B-3DE0-E7D3-579E-B9149E8A7EE0}"/>
              </a:ext>
            </a:extLst>
          </p:cNvPr>
          <p:cNvPicPr>
            <a:picLocks noChangeAspect="1"/>
          </p:cNvPicPr>
          <p:nvPr/>
        </p:nvPicPr>
        <p:blipFill>
          <a:blip r:embed="rId2"/>
          <a:srcRect t="17695" r="9089" b="10382"/>
          <a:stretch/>
        </p:blipFill>
        <p:spPr>
          <a:xfrm>
            <a:off x="3523488" y="10"/>
            <a:ext cx="8668512" cy="6857990"/>
          </a:xfrm>
          <a:prstGeom prst="rect">
            <a:avLst/>
          </a:prstGeom>
        </p:spPr>
      </p:pic>
      <p:sp>
        <p:nvSpPr>
          <p:cNvPr id="24" name="Rectangle 2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F5A67C-21E3-277E-C635-4AA758DA44D3}"/>
              </a:ext>
            </a:extLst>
          </p:cNvPr>
          <p:cNvSpPr>
            <a:spLocks noGrp="1"/>
          </p:cNvSpPr>
          <p:nvPr>
            <p:ph type="ctrTitle"/>
          </p:nvPr>
        </p:nvSpPr>
        <p:spPr>
          <a:xfrm>
            <a:off x="371094" y="1161288"/>
            <a:ext cx="3438144" cy="1124712"/>
          </a:xfrm>
        </p:spPr>
        <p:txBody>
          <a:bodyPr vert="horz" lIns="91440" tIns="45720" rIns="91440" bIns="45720" rtlCol="0" anchor="b">
            <a:normAutofit/>
          </a:bodyPr>
          <a:lstStyle/>
          <a:p>
            <a:pPr marR="0" algn="l"/>
            <a:r>
              <a:rPr lang="en-US" sz="3200" dirty="0"/>
              <a:t>My ITAI1378 Learning Journey</a:t>
            </a:r>
          </a:p>
        </p:txBody>
      </p:sp>
      <p:sp>
        <p:nvSpPr>
          <p:cNvPr id="26" name="Rectangle 2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7881D71B-E9F4-3FE2-8143-227826356288}"/>
              </a:ext>
            </a:extLst>
          </p:cNvPr>
          <p:cNvSpPr>
            <a:spLocks noGrp="1"/>
          </p:cNvSpPr>
          <p:nvPr>
            <p:ph type="subTitle" idx="1"/>
          </p:nvPr>
        </p:nvSpPr>
        <p:spPr>
          <a:xfrm>
            <a:off x="371094" y="2718054"/>
            <a:ext cx="5520420" cy="3207258"/>
          </a:xfrm>
        </p:spPr>
        <p:txBody>
          <a:bodyPr vert="horz" lIns="91440" tIns="45720" rIns="91440" bIns="45720" rtlCol="0" anchor="t">
            <a:normAutofit fontScale="85000" lnSpcReduction="10000"/>
          </a:bodyPr>
          <a:lstStyle/>
          <a:p>
            <a:pPr algn="l">
              <a:lnSpc>
                <a:spcPct val="200000"/>
              </a:lnSpc>
              <a:spcBef>
                <a:spcPts val="0"/>
              </a:spcBef>
            </a:pPr>
            <a:r>
              <a:rPr lang="en-US" sz="1400" dirty="0">
                <a:latin typeface="Segoe UI" panose="020B0502040204020203" pitchFamily="34" charset="0"/>
                <a:cs typeface="Segoe UI" panose="020B0502040204020203" pitchFamily="34" charset="0"/>
              </a:rPr>
              <a:t>Martin Demel</a:t>
            </a:r>
          </a:p>
          <a:p>
            <a:pPr algn="l">
              <a:lnSpc>
                <a:spcPct val="200000"/>
              </a:lnSpc>
              <a:spcBef>
                <a:spcPts val="0"/>
              </a:spcBef>
            </a:pPr>
            <a:endParaRPr lang="en-US" sz="1400" dirty="0">
              <a:effectLst/>
              <a:latin typeface="Segoe UI" panose="020B0502040204020203" pitchFamily="34" charset="0"/>
              <a:cs typeface="Segoe UI" panose="020B0502040204020203" pitchFamily="34" charset="0"/>
            </a:endParaRPr>
          </a:p>
          <a:p>
            <a:pPr algn="l">
              <a:lnSpc>
                <a:spcPct val="200000"/>
              </a:lnSpc>
              <a:spcBef>
                <a:spcPts val="0"/>
              </a:spcBef>
            </a:pPr>
            <a:r>
              <a:rPr lang="en-US" sz="1400" dirty="0">
                <a:effectLst/>
                <a:latin typeface="Segoe UI" panose="020B0502040204020203" pitchFamily="34" charset="0"/>
                <a:cs typeface="Segoe UI" panose="020B0502040204020203" pitchFamily="34" charset="0"/>
              </a:rPr>
              <a:t>Department of Science, Technology, Engineering &amp; Math</a:t>
            </a:r>
          </a:p>
          <a:p>
            <a:pPr algn="l">
              <a:lnSpc>
                <a:spcPct val="200000"/>
              </a:lnSpc>
              <a:spcBef>
                <a:spcPts val="0"/>
              </a:spcBef>
            </a:pPr>
            <a:r>
              <a:rPr lang="en-US" sz="1400" dirty="0">
                <a:effectLst/>
                <a:latin typeface="Segoe UI" panose="020B0502040204020203" pitchFamily="34" charset="0"/>
                <a:cs typeface="Segoe UI" panose="020B0502040204020203" pitchFamily="34" charset="0"/>
              </a:rPr>
              <a:t> Houston Community College</a:t>
            </a:r>
          </a:p>
          <a:p>
            <a:pPr algn="l">
              <a:lnSpc>
                <a:spcPct val="200000"/>
              </a:lnSpc>
              <a:spcBef>
                <a:spcPts val="0"/>
              </a:spcBef>
            </a:pPr>
            <a:r>
              <a:rPr lang="en-US" sz="1400" dirty="0">
                <a:effectLst/>
                <a:latin typeface="Segoe UI" panose="020B0502040204020203" pitchFamily="34" charset="0"/>
                <a:cs typeface="Segoe UI" panose="020B0502040204020203" pitchFamily="34" charset="0"/>
              </a:rPr>
              <a:t> ITAI 1378 Computer Vision</a:t>
            </a:r>
            <a:br>
              <a:rPr lang="en-US" sz="1400" dirty="0">
                <a:effectLst/>
                <a:latin typeface="Segoe UI" panose="020B0502040204020203" pitchFamily="34" charset="0"/>
                <a:cs typeface="Segoe UI" panose="020B0502040204020203" pitchFamily="34" charset="0"/>
              </a:rPr>
            </a:br>
            <a:r>
              <a:rPr lang="en-US" sz="1400" dirty="0">
                <a:effectLst/>
                <a:latin typeface="Segoe UI" panose="020B0502040204020203" pitchFamily="34" charset="0"/>
                <a:cs typeface="Segoe UI" panose="020B0502040204020203" pitchFamily="34" charset="0"/>
              </a:rPr>
              <a:t>Patricia McManus</a:t>
            </a:r>
            <a:br>
              <a:rPr lang="en-US" sz="1400" dirty="0">
                <a:effectLst/>
                <a:latin typeface="Segoe UI" panose="020B0502040204020203" pitchFamily="34" charset="0"/>
                <a:cs typeface="Segoe UI" panose="020B0502040204020203" pitchFamily="34" charset="0"/>
              </a:rPr>
            </a:br>
            <a:r>
              <a:rPr lang="en-US" sz="1400" dirty="0">
                <a:latin typeface="Segoe UI" panose="020B0502040204020203" pitchFamily="34" charset="0"/>
                <a:cs typeface="Segoe UI" panose="020B0502040204020203" pitchFamily="34" charset="0"/>
              </a:rPr>
              <a:t>December 11</a:t>
            </a:r>
            <a:r>
              <a:rPr lang="en-US" sz="1400" baseline="30000" dirty="0">
                <a:latin typeface="Segoe UI" panose="020B0502040204020203" pitchFamily="34" charset="0"/>
                <a:cs typeface="Segoe UI" panose="020B0502040204020203" pitchFamily="34" charset="0"/>
              </a:rPr>
              <a:t>th</a:t>
            </a:r>
            <a:r>
              <a:rPr lang="en-US" sz="1400" dirty="0">
                <a:effectLst/>
                <a:latin typeface="Segoe UI" panose="020B0502040204020203" pitchFamily="34" charset="0"/>
                <a:cs typeface="Segoe UI" panose="020B0502040204020203" pitchFamily="34" charset="0"/>
              </a:rPr>
              <a:t>, 2024</a:t>
            </a:r>
          </a:p>
          <a:p>
            <a:pPr algn="l">
              <a:lnSpc>
                <a:spcPct val="200000"/>
              </a:lnSpc>
              <a:spcBef>
                <a:spcPts val="0"/>
              </a:spcBef>
            </a:pPr>
            <a:r>
              <a:rPr lang="en-US" sz="1400" dirty="0">
                <a:latin typeface="Segoe UI" panose="020B0502040204020203" pitchFamily="34" charset="0"/>
                <a:cs typeface="Segoe UI" panose="020B0502040204020203" pitchFamily="34" charset="0"/>
              </a:rPr>
              <a:t>GitHub: </a:t>
            </a:r>
            <a:r>
              <a:rPr lang="en-US" sz="1400" dirty="0">
                <a:latin typeface="Segoe UI" panose="020B0502040204020203" pitchFamily="34" charset="0"/>
                <a:cs typeface="Segoe UI" panose="020B0502040204020203" pitchFamily="34" charset="0"/>
                <a:hlinkClick r:id="rId3"/>
              </a:rPr>
              <a:t>https://github.com/martindemel/ITAI1378_Computer_Vision_Portfolio</a:t>
            </a:r>
            <a:r>
              <a:rPr lang="en-US" sz="1400" dirty="0">
                <a:latin typeface="Segoe UI" panose="020B0502040204020203" pitchFamily="34" charset="0"/>
                <a:cs typeface="Segoe UI" panose="020B0502040204020203" pitchFamily="34" charset="0"/>
              </a:rPr>
              <a:t> </a:t>
            </a:r>
          </a:p>
        </p:txBody>
      </p:sp>
      <p:sp>
        <p:nvSpPr>
          <p:cNvPr id="5" name="TextBox 4">
            <a:extLst>
              <a:ext uri="{FF2B5EF4-FFF2-40B4-BE49-F238E27FC236}">
                <a16:creationId xmlns:a16="http://schemas.microsoft.com/office/drawing/2014/main" id="{0ED9F2EC-7301-A403-E2DC-5AF22FBF6AC4}"/>
              </a:ext>
            </a:extLst>
          </p:cNvPr>
          <p:cNvSpPr txBox="1"/>
          <p:nvPr/>
        </p:nvSpPr>
        <p:spPr>
          <a:xfrm>
            <a:off x="3049030" y="3244334"/>
            <a:ext cx="6098058" cy="369332"/>
          </a:xfrm>
          <a:prstGeom prst="rect">
            <a:avLst/>
          </a:prstGeom>
          <a:noFill/>
        </p:spPr>
        <p:txBody>
          <a:bodyPr wrap="square">
            <a:spAutoFit/>
          </a:bodyPr>
          <a:lstStyle/>
          <a:p>
            <a:endParaRPr lang="en-US" dirty="0"/>
          </a:p>
        </p:txBody>
      </p:sp>
    </p:spTree>
    <p:extLst>
      <p:ext uri="{BB962C8B-B14F-4D97-AF65-F5344CB8AC3E}">
        <p14:creationId xmlns:p14="http://schemas.microsoft.com/office/powerpoint/2010/main" val="2907895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8516A0D-D247-F682-899D-DB303F37788B}"/>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674A4545-D35A-FE96-F5EC-C5826A46FE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41D0940-4CB0-6BB7-A63A-1976E63DA0CC}"/>
              </a:ext>
            </a:extLst>
          </p:cNvPr>
          <p:cNvSpPr>
            <a:spLocks noGrp="1"/>
          </p:cNvSpPr>
          <p:nvPr>
            <p:ph type="title"/>
          </p:nvPr>
        </p:nvSpPr>
        <p:spPr>
          <a:xfrm>
            <a:off x="572493" y="238539"/>
            <a:ext cx="11047013" cy="1434415"/>
          </a:xfrm>
        </p:spPr>
        <p:txBody>
          <a:bodyPr anchor="b">
            <a:normAutofit/>
          </a:bodyPr>
          <a:lstStyle/>
          <a:p>
            <a:r>
              <a:rPr lang="en-US" sz="4600" b="0" i="0" dirty="0">
                <a:effectLst/>
                <a:latin typeface="Segoe UI" panose="020B0502040204020203" pitchFamily="34" charset="0"/>
                <a:cs typeface="Segoe UI" panose="020B0502040204020203" pitchFamily="34" charset="0"/>
              </a:rPr>
              <a:t>L06 Chihuahua or Muffin</a:t>
            </a:r>
          </a:p>
        </p:txBody>
      </p:sp>
      <p:sp>
        <p:nvSpPr>
          <p:cNvPr id="27" name="sketch line">
            <a:extLst>
              <a:ext uri="{FF2B5EF4-FFF2-40B4-BE49-F238E27FC236}">
                <a16:creationId xmlns:a16="http://schemas.microsoft.com/office/drawing/2014/main" id="{155AAB11-CC9C-6C09-BBB0-2EC0B2AC3A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18415C0-4C64-64C2-4E28-275B764F2919}"/>
              </a:ext>
            </a:extLst>
          </p:cNvPr>
          <p:cNvSpPr>
            <a:spLocks noGrp="1"/>
          </p:cNvSpPr>
          <p:nvPr>
            <p:ph idx="1"/>
          </p:nvPr>
        </p:nvSpPr>
        <p:spPr>
          <a:xfrm>
            <a:off x="4905955" y="2071316"/>
            <a:ext cx="6713552" cy="4114800"/>
          </a:xfrm>
        </p:spPr>
        <p:txBody>
          <a:bodyPr anchor="t">
            <a:normAutofit/>
          </a:bodyPr>
          <a:lstStyle/>
          <a:p>
            <a:pPr marL="0" indent="0">
              <a:lnSpc>
                <a:spcPct val="150000"/>
              </a:lnSpc>
              <a:buNone/>
            </a:pPr>
            <a:r>
              <a:rPr lang="en-US" sz="2000" dirty="0">
                <a:effectLst/>
                <a:latin typeface="Segoe UI" panose="020B0502040204020203" pitchFamily="34" charset="0"/>
                <a:cs typeface="Segoe UI" panose="020B0502040204020203" pitchFamily="34" charset="0"/>
              </a:rPr>
              <a:t>For this assignment, I developed a simple neural network classifier to distinguish between images of chihuahuas and muffins. I explored key concepts like forward and backward propagation, optimization techniques, and learning rate scheduling. Through hands-on experimentation, I learned how to preprocess data by resizing and padding images to maintain aspect ratios and optimize model parameters for improved accuracy.</a:t>
            </a:r>
          </a:p>
        </p:txBody>
      </p:sp>
      <p:pic>
        <p:nvPicPr>
          <p:cNvPr id="3" name="Picture 2" descr="A collage of different types of muffins&#10;&#10;Description automatically generated">
            <a:extLst>
              <a:ext uri="{FF2B5EF4-FFF2-40B4-BE49-F238E27FC236}">
                <a16:creationId xmlns:a16="http://schemas.microsoft.com/office/drawing/2014/main" id="{9BB121ED-5825-AC12-60B7-D4CFA7EF83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4185" y="2823110"/>
            <a:ext cx="3362325" cy="1990725"/>
          </a:xfrm>
          <a:prstGeom prst="rect">
            <a:avLst/>
          </a:prstGeom>
        </p:spPr>
      </p:pic>
    </p:spTree>
    <p:extLst>
      <p:ext uri="{BB962C8B-B14F-4D97-AF65-F5344CB8AC3E}">
        <p14:creationId xmlns:p14="http://schemas.microsoft.com/office/powerpoint/2010/main" val="1349905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6E4078-AB0F-8331-DE3E-EC5AEBBF1CF3}"/>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EB176BA-7B0F-AEA4-1208-236664A24EF1}"/>
              </a:ext>
            </a:extLst>
          </p:cNvPr>
          <p:cNvSpPr>
            <a:spLocks noGrp="1"/>
          </p:cNvSpPr>
          <p:nvPr>
            <p:ph type="title"/>
          </p:nvPr>
        </p:nvSpPr>
        <p:spPr>
          <a:xfrm>
            <a:off x="572493" y="238539"/>
            <a:ext cx="11018520" cy="1434415"/>
          </a:xfrm>
        </p:spPr>
        <p:txBody>
          <a:bodyPr anchor="b">
            <a:normAutofit/>
          </a:bodyPr>
          <a:lstStyle/>
          <a:p>
            <a:r>
              <a:rPr lang="en-US" sz="5000"/>
              <a:t>A06 TensorFlow Playground Presentation</a:t>
            </a:r>
          </a:p>
        </p:txBody>
      </p:sp>
      <p:sp>
        <p:nvSpPr>
          <p:cNvPr id="3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64624C2-B13F-B134-2741-FF7445F7D95D}"/>
              </a:ext>
            </a:extLst>
          </p:cNvPr>
          <p:cNvSpPr>
            <a:spLocks noGrp="1"/>
          </p:cNvSpPr>
          <p:nvPr>
            <p:ph idx="1"/>
          </p:nvPr>
        </p:nvSpPr>
        <p:spPr>
          <a:xfrm>
            <a:off x="572493" y="2071316"/>
            <a:ext cx="6713552" cy="4119172"/>
          </a:xfrm>
        </p:spPr>
        <p:txBody>
          <a:bodyPr anchor="t">
            <a:normAutofit lnSpcReduction="10000"/>
          </a:bodyPr>
          <a:lstStyle/>
          <a:p>
            <a:pPr marL="0" indent="0">
              <a:lnSpc>
                <a:spcPct val="150000"/>
              </a:lnSpc>
              <a:buNone/>
            </a:pPr>
            <a:r>
              <a:rPr lang="en-US" sz="2000" dirty="0">
                <a:effectLst/>
                <a:latin typeface="Segoe UI" panose="020B0502040204020203" pitchFamily="34" charset="0"/>
                <a:cs typeface="Segoe UI" panose="020B0502040204020203" pitchFamily="34" charset="0"/>
              </a:rPr>
              <a:t>Our team used TensorFlow Playground to gain hands-on experience with neural networks, focusing on activation functions, hidden layers, learning rates, data noise, and dataset exploration. We tested ReLU, Tanh, Sigmoid, and linear activation functions and analyzed their performance on various datasets, including the challenging spiral dataset. Adjusting neurons, layers, and learning rates highlighted how these parameters impact model accuracy and complexity.</a:t>
            </a:r>
          </a:p>
          <a:p>
            <a:pPr marL="0" indent="0">
              <a:lnSpc>
                <a:spcPct val="150000"/>
              </a:lnSpc>
              <a:buNone/>
            </a:pPr>
            <a:endParaRPr lang="en-US" sz="2000" dirty="0">
              <a:effectLst/>
              <a:latin typeface="Segoe UI" panose="020B0502040204020203" pitchFamily="34" charset="0"/>
              <a:cs typeface="Segoe UI" panose="020B0502040204020203" pitchFamily="34" charset="0"/>
            </a:endParaRPr>
          </a:p>
        </p:txBody>
      </p:sp>
      <p:pic>
        <p:nvPicPr>
          <p:cNvPr id="2" name="Picture 1" descr="A screenshot of a computer&#10;&#10;Description automatically generated">
            <a:extLst>
              <a:ext uri="{FF2B5EF4-FFF2-40B4-BE49-F238E27FC236}">
                <a16:creationId xmlns:a16="http://schemas.microsoft.com/office/drawing/2014/main" id="{B43C0EF7-D297-EBAA-05DE-E996450B2732}"/>
              </a:ext>
            </a:extLst>
          </p:cNvPr>
          <p:cNvPicPr>
            <a:picLocks noChangeAspect="1"/>
          </p:cNvPicPr>
          <p:nvPr/>
        </p:nvPicPr>
        <p:blipFill>
          <a:blip r:embed="rId2">
            <a:extLst>
              <a:ext uri="{28A0092B-C50C-407E-A947-70E740481C1C}">
                <a14:useLocalDpi xmlns:a14="http://schemas.microsoft.com/office/drawing/2010/main" val="0"/>
              </a:ext>
            </a:extLst>
          </a:blip>
          <a:srcRect l="39073" r="4889" b="2"/>
          <a:stretch/>
        </p:blipFill>
        <p:spPr>
          <a:xfrm>
            <a:off x="7675658" y="2093976"/>
            <a:ext cx="3941064" cy="4096512"/>
          </a:xfrm>
          <a:prstGeom prst="rect">
            <a:avLst/>
          </a:prstGeom>
        </p:spPr>
      </p:pic>
    </p:spTree>
    <p:extLst>
      <p:ext uri="{BB962C8B-B14F-4D97-AF65-F5344CB8AC3E}">
        <p14:creationId xmlns:p14="http://schemas.microsoft.com/office/powerpoint/2010/main" val="22713350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89959A9-9287-AC1F-51E9-34F78C3ED527}"/>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9E31A77-0D92-AFED-26AA-EBD07384FF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92161443-B5E9-7E71-C4B3-18FF5D584D48}"/>
              </a:ext>
            </a:extLst>
          </p:cNvPr>
          <p:cNvSpPr>
            <a:spLocks noGrp="1"/>
          </p:cNvSpPr>
          <p:nvPr>
            <p:ph type="title"/>
          </p:nvPr>
        </p:nvSpPr>
        <p:spPr>
          <a:xfrm>
            <a:off x="572493" y="238539"/>
            <a:ext cx="11047013" cy="1434415"/>
          </a:xfrm>
        </p:spPr>
        <p:txBody>
          <a:bodyPr anchor="b">
            <a:normAutofit/>
          </a:bodyPr>
          <a:lstStyle/>
          <a:p>
            <a:r>
              <a:rPr lang="en-US" sz="4600" b="0" i="0" dirty="0">
                <a:effectLst/>
                <a:latin typeface="Segoe UI" panose="020B0502040204020203" pitchFamily="34" charset="0"/>
                <a:cs typeface="Segoe UI" panose="020B0502040204020203" pitchFamily="34" charset="0"/>
              </a:rPr>
              <a:t>A07 ITAI 1378 Manual CNN</a:t>
            </a:r>
          </a:p>
        </p:txBody>
      </p:sp>
      <p:sp>
        <p:nvSpPr>
          <p:cNvPr id="27" name="sketch line">
            <a:extLst>
              <a:ext uri="{FF2B5EF4-FFF2-40B4-BE49-F238E27FC236}">
                <a16:creationId xmlns:a16="http://schemas.microsoft.com/office/drawing/2014/main" id="{CF038503-2F27-67E2-248D-D2ABA9A380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3F3525AA-3C84-5A19-FF70-1F01720D9CAE}"/>
              </a:ext>
            </a:extLst>
          </p:cNvPr>
          <p:cNvSpPr>
            <a:spLocks noGrp="1"/>
          </p:cNvSpPr>
          <p:nvPr>
            <p:ph idx="1"/>
          </p:nvPr>
        </p:nvSpPr>
        <p:spPr>
          <a:xfrm>
            <a:off x="4905955" y="2071316"/>
            <a:ext cx="6713552" cy="4114800"/>
          </a:xfrm>
        </p:spPr>
        <p:txBody>
          <a:bodyPr anchor="t">
            <a:normAutofit/>
          </a:bodyPr>
          <a:lstStyle/>
          <a:p>
            <a:pPr marL="0" indent="0">
              <a:lnSpc>
                <a:spcPct val="150000"/>
              </a:lnSpc>
              <a:buNone/>
            </a:pPr>
            <a:r>
              <a:rPr lang="en-US" sz="2000" dirty="0">
                <a:effectLst/>
                <a:latin typeface="Segoe UI" panose="020B0502040204020203" pitchFamily="34" charset="0"/>
                <a:cs typeface="Segoe UI" panose="020B0502040204020203" pitchFamily="34" charset="0"/>
              </a:rPr>
              <a:t>As a team, we manually explored the concept of convolution in Convolutional Neural Networks (CNNs). Starting with two 8x8 grids representing simple images (a rectangle and a square), we designed 3x3 filters to detect vertical and horizontal edges. We created new grids highlighting detected features such as edges and corners by sliding these filters across the grids, performing element-wise multiplication, and summing the results.</a:t>
            </a:r>
          </a:p>
        </p:txBody>
      </p:sp>
      <p:graphicFrame>
        <p:nvGraphicFramePr>
          <p:cNvPr id="2" name="Table 1">
            <a:extLst>
              <a:ext uri="{FF2B5EF4-FFF2-40B4-BE49-F238E27FC236}">
                <a16:creationId xmlns:a16="http://schemas.microsoft.com/office/drawing/2014/main" id="{EAFE51ED-E549-C64E-BE61-6317C3478E71}"/>
              </a:ext>
            </a:extLst>
          </p:cNvPr>
          <p:cNvGraphicFramePr>
            <a:graphicFrameLocks noGrp="1"/>
          </p:cNvGraphicFramePr>
          <p:nvPr>
            <p:extLst>
              <p:ext uri="{D42A27DB-BD31-4B8C-83A1-F6EECF244321}">
                <p14:modId xmlns:p14="http://schemas.microsoft.com/office/powerpoint/2010/main" val="3708703685"/>
              </p:ext>
            </p:extLst>
          </p:nvPr>
        </p:nvGraphicFramePr>
        <p:xfrm>
          <a:off x="1063358" y="2451144"/>
          <a:ext cx="3026667" cy="3022163"/>
        </p:xfrm>
        <a:graphic>
          <a:graphicData uri="http://schemas.openxmlformats.org/drawingml/2006/table">
            <a:tbl>
              <a:tblPr firstRow="1" firstCol="1"/>
              <a:tblGrid>
                <a:gridCol w="432381">
                  <a:extLst>
                    <a:ext uri="{9D8B030D-6E8A-4147-A177-3AD203B41FA5}">
                      <a16:colId xmlns:a16="http://schemas.microsoft.com/office/drawing/2014/main" val="2198011802"/>
                    </a:ext>
                  </a:extLst>
                </a:gridCol>
                <a:gridCol w="432381">
                  <a:extLst>
                    <a:ext uri="{9D8B030D-6E8A-4147-A177-3AD203B41FA5}">
                      <a16:colId xmlns:a16="http://schemas.microsoft.com/office/drawing/2014/main" val="1189271300"/>
                    </a:ext>
                  </a:extLst>
                </a:gridCol>
                <a:gridCol w="432381">
                  <a:extLst>
                    <a:ext uri="{9D8B030D-6E8A-4147-A177-3AD203B41FA5}">
                      <a16:colId xmlns:a16="http://schemas.microsoft.com/office/drawing/2014/main" val="3664089608"/>
                    </a:ext>
                  </a:extLst>
                </a:gridCol>
                <a:gridCol w="432381">
                  <a:extLst>
                    <a:ext uri="{9D8B030D-6E8A-4147-A177-3AD203B41FA5}">
                      <a16:colId xmlns:a16="http://schemas.microsoft.com/office/drawing/2014/main" val="4257997631"/>
                    </a:ext>
                  </a:extLst>
                </a:gridCol>
                <a:gridCol w="432381">
                  <a:extLst>
                    <a:ext uri="{9D8B030D-6E8A-4147-A177-3AD203B41FA5}">
                      <a16:colId xmlns:a16="http://schemas.microsoft.com/office/drawing/2014/main" val="1827581622"/>
                    </a:ext>
                  </a:extLst>
                </a:gridCol>
                <a:gridCol w="432381">
                  <a:extLst>
                    <a:ext uri="{9D8B030D-6E8A-4147-A177-3AD203B41FA5}">
                      <a16:colId xmlns:a16="http://schemas.microsoft.com/office/drawing/2014/main" val="1617182258"/>
                    </a:ext>
                  </a:extLst>
                </a:gridCol>
                <a:gridCol w="432381">
                  <a:extLst>
                    <a:ext uri="{9D8B030D-6E8A-4147-A177-3AD203B41FA5}">
                      <a16:colId xmlns:a16="http://schemas.microsoft.com/office/drawing/2014/main" val="3452000950"/>
                    </a:ext>
                  </a:extLst>
                </a:gridCol>
              </a:tblGrid>
              <a:tr h="432381">
                <a:tc>
                  <a:txBody>
                    <a:bodyPr/>
                    <a:lstStyle/>
                    <a:p>
                      <a:pPr marL="0" marR="0" algn="ctr">
                        <a:lnSpc>
                          <a:spcPct val="116000"/>
                        </a:lnSpc>
                        <a:spcBef>
                          <a:spcPts val="0"/>
                        </a:spcBef>
                        <a:spcAft>
                          <a:spcPts val="0"/>
                        </a:spcAft>
                      </a:pPr>
                      <a:r>
                        <a:rPr lang="en-US" sz="1000">
                          <a:effectLst/>
                          <a:latin typeface="Aptos" panose="020B0004020202020204" pitchFamily="34" charset="0"/>
                          <a:ea typeface="MS Mincho" panose="02020609040205080304" pitchFamily="49" charset="-128"/>
                          <a:cs typeface="Arial" panose="020B0604020202020204" pitchFamily="34" charset="0"/>
                        </a:rPr>
                        <a:t>6</a:t>
                      </a: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-2</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28575" cap="flat" cmpd="sng" algn="ctr">
                      <a:solidFill>
                        <a:srgbClr val="C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A983"/>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-2</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1A983"/>
                    </a:solidFill>
                  </a:tcPr>
                </a:tc>
                <a:tc>
                  <a:txBody>
                    <a:bodyPr/>
                    <a:lstStyle/>
                    <a:p>
                      <a:pPr marL="0" marR="0" algn="ctr">
                        <a:lnSpc>
                          <a:spcPct val="116000"/>
                        </a:lnSpc>
                        <a:spcBef>
                          <a:spcPts val="0"/>
                        </a:spcBef>
                        <a:spcAft>
                          <a:spcPts val="0"/>
                        </a:spcAft>
                      </a:pPr>
                      <a:r>
                        <a:rPr lang="en-US" sz="100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2</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3CAEB"/>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2</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83CAEB"/>
                    </a:solidFill>
                  </a:tcPr>
                </a:tc>
                <a:extLst>
                  <a:ext uri="{0D108BD9-81ED-4DB2-BD59-A6C34878D82A}">
                    <a16:rowId xmlns:a16="http://schemas.microsoft.com/office/drawing/2014/main" val="2597105124"/>
                  </a:ext>
                </a:extLst>
              </a:tr>
              <a:tr h="432381">
                <a:tc>
                  <a:txBody>
                    <a:bodyPr/>
                    <a:lstStyle/>
                    <a:p>
                      <a:pPr marL="0" marR="0" algn="ctr">
                        <a:lnSpc>
                          <a:spcPct val="116000"/>
                        </a:lnSpc>
                        <a:spcBef>
                          <a:spcPts val="0"/>
                        </a:spcBef>
                        <a:spcAft>
                          <a:spcPts val="0"/>
                        </a:spcAft>
                      </a:pPr>
                      <a:r>
                        <a:rPr lang="en-US" sz="1000">
                          <a:effectLst/>
                          <a:latin typeface="Aptos" panose="020B0004020202020204" pitchFamily="34" charset="0"/>
                          <a:ea typeface="MS Mincho" panose="02020609040205080304" pitchFamily="49" charset="-128"/>
                          <a:cs typeface="Arial" panose="020B0604020202020204" pitchFamily="34" charset="0"/>
                        </a:rPr>
                        <a:t>5</a:t>
                      </a: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28575" cap="flat" cmpd="sng" algn="ctr">
                      <a:solidFill>
                        <a:srgbClr val="C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4E14"/>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4E14"/>
                    </a:solidFill>
                  </a:tcPr>
                </a:tc>
                <a:tc>
                  <a:txBody>
                    <a:bodyPr/>
                    <a:lstStyle/>
                    <a:p>
                      <a:pPr marL="0" marR="0" algn="ctr">
                        <a:lnSpc>
                          <a:spcPct val="116000"/>
                        </a:lnSpc>
                        <a:spcBef>
                          <a:spcPts val="0"/>
                        </a:spcBef>
                        <a:spcAft>
                          <a:spcPts val="0"/>
                        </a:spcAft>
                      </a:pPr>
                      <a:r>
                        <a:rPr lang="en-US" sz="100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5B0E1"/>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5B0E1"/>
                    </a:solidFill>
                  </a:tcPr>
                </a:tc>
                <a:extLst>
                  <a:ext uri="{0D108BD9-81ED-4DB2-BD59-A6C34878D82A}">
                    <a16:rowId xmlns:a16="http://schemas.microsoft.com/office/drawing/2014/main" val="1192433673"/>
                  </a:ext>
                </a:extLst>
              </a:tr>
              <a:tr h="432381">
                <a:tc>
                  <a:txBody>
                    <a:bodyPr/>
                    <a:lstStyle/>
                    <a:p>
                      <a:pPr marL="0" marR="0" algn="ctr">
                        <a:lnSpc>
                          <a:spcPct val="116000"/>
                        </a:lnSpc>
                        <a:spcBef>
                          <a:spcPts val="0"/>
                        </a:spcBef>
                        <a:spcAft>
                          <a:spcPts val="0"/>
                        </a:spcAft>
                      </a:pPr>
                      <a:r>
                        <a:rPr lang="en-US" sz="1000">
                          <a:effectLst/>
                          <a:latin typeface="Aptos" panose="020B0004020202020204" pitchFamily="34" charset="0"/>
                          <a:ea typeface="MS Mincho" panose="02020609040205080304" pitchFamily="49" charset="-128"/>
                          <a:cs typeface="Arial" panose="020B0604020202020204" pitchFamily="34" charset="0"/>
                        </a:rPr>
                        <a:t>4</a:t>
                      </a: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28575" cap="flat" cmpd="sng" algn="ctr">
                      <a:solidFill>
                        <a:srgbClr val="C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4E14"/>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4E14"/>
                    </a:solidFill>
                  </a:tcPr>
                </a:tc>
                <a:tc>
                  <a:txBody>
                    <a:bodyPr/>
                    <a:lstStyle/>
                    <a:p>
                      <a:pPr marL="0" marR="0" algn="ctr">
                        <a:lnSpc>
                          <a:spcPct val="116000"/>
                        </a:lnSpc>
                        <a:spcBef>
                          <a:spcPts val="0"/>
                        </a:spcBef>
                        <a:spcAft>
                          <a:spcPts val="0"/>
                        </a:spcAft>
                      </a:pPr>
                      <a:r>
                        <a:rPr lang="en-US" sz="100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5B0E1"/>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5B0E1"/>
                    </a:solidFill>
                  </a:tcPr>
                </a:tc>
                <a:extLst>
                  <a:ext uri="{0D108BD9-81ED-4DB2-BD59-A6C34878D82A}">
                    <a16:rowId xmlns:a16="http://schemas.microsoft.com/office/drawing/2014/main" val="2369546391"/>
                  </a:ext>
                </a:extLst>
              </a:tr>
              <a:tr h="432381">
                <a:tc>
                  <a:txBody>
                    <a:bodyPr/>
                    <a:lstStyle/>
                    <a:p>
                      <a:pPr marL="0" marR="0" algn="ctr">
                        <a:lnSpc>
                          <a:spcPct val="116000"/>
                        </a:lnSpc>
                        <a:spcBef>
                          <a:spcPts val="0"/>
                        </a:spcBef>
                        <a:spcAft>
                          <a:spcPts val="0"/>
                        </a:spcAft>
                      </a:pPr>
                      <a:r>
                        <a:rPr lang="en-US" sz="1000">
                          <a:effectLst/>
                          <a:latin typeface="Aptos" panose="020B0004020202020204" pitchFamily="34" charset="0"/>
                          <a:ea typeface="MS Mincho" panose="02020609040205080304" pitchFamily="49" charset="-128"/>
                          <a:cs typeface="Arial" panose="020B0604020202020204" pitchFamily="34" charset="0"/>
                        </a:rPr>
                        <a:t>3</a:t>
                      </a: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28575" cap="flat" cmpd="sng" algn="ctr">
                      <a:solidFill>
                        <a:srgbClr val="C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4E14"/>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4E14"/>
                    </a:solidFill>
                  </a:tcPr>
                </a:tc>
                <a:tc>
                  <a:txBody>
                    <a:bodyPr/>
                    <a:lstStyle/>
                    <a:p>
                      <a:pPr marL="0" marR="0" algn="ctr">
                        <a:lnSpc>
                          <a:spcPct val="116000"/>
                        </a:lnSpc>
                        <a:spcBef>
                          <a:spcPts val="0"/>
                        </a:spcBef>
                        <a:spcAft>
                          <a:spcPts val="0"/>
                        </a:spcAft>
                      </a:pPr>
                      <a:r>
                        <a:rPr lang="en-US" sz="1000" dirty="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dirty="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5B0E1"/>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5B0E1"/>
                    </a:solidFill>
                  </a:tcPr>
                </a:tc>
                <a:extLst>
                  <a:ext uri="{0D108BD9-81ED-4DB2-BD59-A6C34878D82A}">
                    <a16:rowId xmlns:a16="http://schemas.microsoft.com/office/drawing/2014/main" val="2098276415"/>
                  </a:ext>
                </a:extLst>
              </a:tr>
              <a:tr h="432381">
                <a:tc>
                  <a:txBody>
                    <a:bodyPr/>
                    <a:lstStyle/>
                    <a:p>
                      <a:pPr marL="0" marR="0" algn="ctr">
                        <a:lnSpc>
                          <a:spcPct val="116000"/>
                        </a:lnSpc>
                        <a:spcBef>
                          <a:spcPts val="0"/>
                        </a:spcBef>
                        <a:spcAft>
                          <a:spcPts val="0"/>
                        </a:spcAft>
                      </a:pPr>
                      <a:r>
                        <a:rPr lang="en-US" sz="1000">
                          <a:effectLst/>
                          <a:latin typeface="Aptos" panose="020B0004020202020204" pitchFamily="34" charset="0"/>
                          <a:ea typeface="MS Mincho" panose="02020609040205080304" pitchFamily="49" charset="-128"/>
                          <a:cs typeface="Arial" panose="020B0604020202020204" pitchFamily="34" charset="0"/>
                        </a:rPr>
                        <a:t>2</a:t>
                      </a: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28575" cap="flat" cmpd="sng" algn="ctr">
                      <a:solidFill>
                        <a:srgbClr val="C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4E14"/>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4E14"/>
                    </a:solidFill>
                  </a:tcPr>
                </a:tc>
                <a:tc>
                  <a:txBody>
                    <a:bodyPr/>
                    <a:lstStyle/>
                    <a:p>
                      <a:pPr marL="0" marR="0" algn="ctr">
                        <a:lnSpc>
                          <a:spcPct val="116000"/>
                        </a:lnSpc>
                        <a:spcBef>
                          <a:spcPts val="0"/>
                        </a:spcBef>
                        <a:spcAft>
                          <a:spcPts val="0"/>
                        </a:spcAft>
                      </a:pPr>
                      <a:r>
                        <a:rPr lang="en-US" sz="1000" dirty="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dirty="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5B0E1"/>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3</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45B0E1"/>
                    </a:solidFill>
                  </a:tcPr>
                </a:tc>
                <a:extLst>
                  <a:ext uri="{0D108BD9-81ED-4DB2-BD59-A6C34878D82A}">
                    <a16:rowId xmlns:a16="http://schemas.microsoft.com/office/drawing/2014/main" val="4076999326"/>
                  </a:ext>
                </a:extLst>
              </a:tr>
              <a:tr h="432381">
                <a:tc>
                  <a:txBody>
                    <a:bodyPr/>
                    <a:lstStyle/>
                    <a:p>
                      <a:pPr marL="0" marR="0" algn="ctr">
                        <a:lnSpc>
                          <a:spcPct val="116000"/>
                        </a:lnSpc>
                        <a:spcBef>
                          <a:spcPts val="0"/>
                        </a:spcBef>
                        <a:spcAft>
                          <a:spcPts val="0"/>
                        </a:spcAft>
                      </a:pPr>
                      <a:r>
                        <a:rPr lang="en-US" sz="1000">
                          <a:effectLst/>
                          <a:latin typeface="Aptos" panose="020B0004020202020204" pitchFamily="34" charset="0"/>
                          <a:ea typeface="MS Mincho" panose="02020609040205080304" pitchFamily="49" charset="-128"/>
                          <a:cs typeface="Arial" panose="020B0604020202020204" pitchFamily="34" charset="0"/>
                        </a:rPr>
                        <a:t>1</a:t>
                      </a: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-2</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28575" cap="flat" cmpd="sng" algn="ctr">
                      <a:solidFill>
                        <a:srgbClr val="C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1A983"/>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-2</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F1A983"/>
                    </a:solidFill>
                  </a:tcPr>
                </a:tc>
                <a:tc>
                  <a:txBody>
                    <a:bodyPr/>
                    <a:lstStyle/>
                    <a:p>
                      <a:pPr marL="0" marR="0" algn="ctr">
                        <a:lnSpc>
                          <a:spcPct val="116000"/>
                        </a:lnSpc>
                        <a:spcBef>
                          <a:spcPts val="0"/>
                        </a:spcBef>
                        <a:spcAft>
                          <a:spcPts val="0"/>
                        </a:spcAft>
                      </a:pPr>
                      <a:r>
                        <a:rPr lang="en-US" sz="1000" dirty="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dirty="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FFFFFF"/>
                          </a:solidFill>
                          <a:effectLst/>
                          <a:latin typeface="Aptos" panose="020B0004020202020204" pitchFamily="34" charset="0"/>
                          <a:ea typeface="MS Mincho" panose="02020609040205080304" pitchFamily="49" charset="-128"/>
                          <a:cs typeface="Arial" panose="020B0604020202020204" pitchFamily="34" charset="0"/>
                        </a:rPr>
                        <a:t>0</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000000"/>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2</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83CAEB"/>
                    </a:solid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2</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28575" cap="flat" cmpd="sng" algn="ctr">
                      <a:solidFill>
                        <a:srgbClr val="C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28575" cap="flat" cmpd="sng" algn="ctr">
                      <a:solidFill>
                        <a:srgbClr val="C00000"/>
                      </a:solidFill>
                      <a:prstDash val="solid"/>
                      <a:round/>
                      <a:headEnd type="none" w="med" len="med"/>
                      <a:tailEnd type="none" w="med" len="med"/>
                    </a:lnB>
                    <a:solidFill>
                      <a:srgbClr val="83CAEB"/>
                    </a:solidFill>
                  </a:tcPr>
                </a:tc>
                <a:extLst>
                  <a:ext uri="{0D108BD9-81ED-4DB2-BD59-A6C34878D82A}">
                    <a16:rowId xmlns:a16="http://schemas.microsoft.com/office/drawing/2014/main" val="606308673"/>
                  </a:ext>
                </a:extLst>
              </a:tr>
              <a:tr h="427877">
                <a:tc>
                  <a:txBody>
                    <a:bodyPr/>
                    <a:lstStyle/>
                    <a:p>
                      <a:pPr marL="0" marR="0" algn="ctr">
                        <a:lnSpc>
                          <a:spcPct val="116000"/>
                        </a:lnSpc>
                        <a:spcBef>
                          <a:spcPts val="0"/>
                        </a:spcBef>
                        <a:spcAft>
                          <a:spcPts val="0"/>
                        </a:spcAft>
                      </a:pPr>
                      <a:r>
                        <a:rPr lang="en-US" sz="1000">
                          <a:effectLst/>
                          <a:latin typeface="Aptos" panose="020B0004020202020204" pitchFamily="34" charset="0"/>
                          <a:ea typeface="MS Mincho" panose="02020609040205080304" pitchFamily="49" charset="-128"/>
                          <a:cs typeface="Arial" panose="020B0604020202020204" pitchFamily="34" charset="0"/>
                        </a:rPr>
                        <a:t>0</a:t>
                      </a: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6000"/>
                        </a:lnSpc>
                        <a:spcBef>
                          <a:spcPts val="0"/>
                        </a:spcBef>
                        <a:spcAft>
                          <a:spcPts val="0"/>
                        </a:spcAft>
                      </a:pPr>
                      <a:r>
                        <a:rPr lang="en-US" sz="1000">
                          <a:solidFill>
                            <a:srgbClr val="000000"/>
                          </a:solidFill>
                          <a:effectLst/>
                          <a:latin typeface="Aptos" panose="020B0004020202020204" pitchFamily="34" charset="0"/>
                          <a:ea typeface="MS Mincho" panose="02020609040205080304" pitchFamily="49" charset="-128"/>
                          <a:cs typeface="Arial" panose="020B0604020202020204" pitchFamily="34" charset="0"/>
                        </a:rPr>
                        <a:t>1</a:t>
                      </a:r>
                      <a:endParaRPr lang="en-US" sz="1000">
                        <a:effectLst/>
                        <a:latin typeface="Aptos" panose="020B0004020202020204" pitchFamily="34" charset="0"/>
                        <a:ea typeface="MS Mincho" panose="02020609040205080304" pitchFamily="49" charset="-128"/>
                        <a:cs typeface="Arial" panose="020B0604020202020204" pitchFamily="34" charset="0"/>
                      </a:endParaRP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marL="0" marR="0" algn="ctr">
                        <a:lnSpc>
                          <a:spcPct val="116000"/>
                        </a:lnSpc>
                        <a:spcBef>
                          <a:spcPts val="0"/>
                        </a:spcBef>
                        <a:spcAft>
                          <a:spcPts val="0"/>
                        </a:spcAft>
                      </a:pPr>
                      <a:r>
                        <a:rPr lang="en-US" sz="1000">
                          <a:effectLst/>
                          <a:latin typeface="Aptos" panose="020B0004020202020204" pitchFamily="34" charset="0"/>
                          <a:ea typeface="MS Mincho" panose="02020609040205080304" pitchFamily="49" charset="-128"/>
                          <a:cs typeface="Arial" panose="020B0604020202020204" pitchFamily="34" charset="0"/>
                        </a:rPr>
                        <a:t>2</a:t>
                      </a: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6000"/>
                        </a:lnSpc>
                        <a:spcBef>
                          <a:spcPts val="0"/>
                        </a:spcBef>
                        <a:spcAft>
                          <a:spcPts val="0"/>
                        </a:spcAft>
                      </a:pPr>
                      <a:r>
                        <a:rPr lang="en-US" sz="1000" dirty="0">
                          <a:effectLst/>
                          <a:latin typeface="Aptos" panose="020B0004020202020204" pitchFamily="34" charset="0"/>
                          <a:ea typeface="MS Mincho" panose="02020609040205080304" pitchFamily="49" charset="-128"/>
                          <a:cs typeface="Arial" panose="020B0604020202020204" pitchFamily="34" charset="0"/>
                        </a:rPr>
                        <a:t>3</a:t>
                      </a: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6000"/>
                        </a:lnSpc>
                        <a:spcBef>
                          <a:spcPts val="0"/>
                        </a:spcBef>
                        <a:spcAft>
                          <a:spcPts val="0"/>
                        </a:spcAft>
                      </a:pPr>
                      <a:r>
                        <a:rPr lang="en-US" sz="1000">
                          <a:effectLst/>
                          <a:latin typeface="Aptos" panose="020B0004020202020204" pitchFamily="34" charset="0"/>
                          <a:ea typeface="MS Mincho" panose="02020609040205080304" pitchFamily="49" charset="-128"/>
                          <a:cs typeface="Arial" panose="020B0604020202020204" pitchFamily="34" charset="0"/>
                        </a:rPr>
                        <a:t>4</a:t>
                      </a: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6000"/>
                        </a:lnSpc>
                        <a:spcBef>
                          <a:spcPts val="0"/>
                        </a:spcBef>
                        <a:spcAft>
                          <a:spcPts val="0"/>
                        </a:spcAft>
                      </a:pPr>
                      <a:r>
                        <a:rPr lang="en-US" sz="1000">
                          <a:effectLst/>
                          <a:latin typeface="Aptos" panose="020B0004020202020204" pitchFamily="34" charset="0"/>
                          <a:ea typeface="MS Mincho" panose="02020609040205080304" pitchFamily="49" charset="-128"/>
                          <a:cs typeface="Arial" panose="020B0604020202020204" pitchFamily="34" charset="0"/>
                        </a:rPr>
                        <a:t>5</a:t>
                      </a: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marL="0" marR="0" algn="ctr">
                        <a:lnSpc>
                          <a:spcPct val="116000"/>
                        </a:lnSpc>
                        <a:spcBef>
                          <a:spcPts val="0"/>
                        </a:spcBef>
                        <a:spcAft>
                          <a:spcPts val="0"/>
                        </a:spcAft>
                      </a:pPr>
                      <a:r>
                        <a:rPr lang="en-US" sz="1000" dirty="0">
                          <a:effectLst/>
                          <a:latin typeface="Aptos" panose="020B0004020202020204" pitchFamily="34" charset="0"/>
                          <a:ea typeface="MS Mincho" panose="02020609040205080304" pitchFamily="49" charset="-128"/>
                          <a:cs typeface="Arial" panose="020B0604020202020204" pitchFamily="34" charset="0"/>
                        </a:rPr>
                        <a:t>6</a:t>
                      </a:r>
                    </a:p>
                  </a:txBody>
                  <a:tcPr marL="54048" marR="540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28575" cap="flat" cmpd="sng" algn="ctr">
                      <a:solidFill>
                        <a:srgbClr val="C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874832699"/>
                  </a:ext>
                </a:extLst>
              </a:tr>
            </a:tbl>
          </a:graphicData>
        </a:graphic>
      </p:graphicFrame>
    </p:spTree>
    <p:extLst>
      <p:ext uri="{BB962C8B-B14F-4D97-AF65-F5344CB8AC3E}">
        <p14:creationId xmlns:p14="http://schemas.microsoft.com/office/powerpoint/2010/main" val="2876853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B5A2A6-A287-D044-BDEC-4C3584DF41C3}"/>
            </a:ext>
          </a:extLst>
        </p:cNvPr>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BAEC047-B582-5B62-45D6-8DC98821AA79}"/>
              </a:ext>
            </a:extLst>
          </p:cNvPr>
          <p:cNvSpPr>
            <a:spLocks noGrp="1"/>
          </p:cNvSpPr>
          <p:nvPr>
            <p:ph type="title"/>
          </p:nvPr>
        </p:nvSpPr>
        <p:spPr>
          <a:xfrm>
            <a:off x="572493" y="238539"/>
            <a:ext cx="11018520" cy="1434415"/>
          </a:xfrm>
        </p:spPr>
        <p:txBody>
          <a:bodyPr anchor="b">
            <a:normAutofit/>
          </a:bodyPr>
          <a:lstStyle/>
          <a:p>
            <a:r>
              <a:rPr lang="en-US" sz="5000" dirty="0"/>
              <a:t>L07 Chihuahua or Muffin with CNN</a:t>
            </a:r>
          </a:p>
        </p:txBody>
      </p:sp>
      <p:sp>
        <p:nvSpPr>
          <p:cNvPr id="12"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876CC86-B488-453E-E03B-E2F2F3673AEB}"/>
              </a:ext>
            </a:extLst>
          </p:cNvPr>
          <p:cNvSpPr>
            <a:spLocks noGrp="1"/>
          </p:cNvSpPr>
          <p:nvPr>
            <p:ph idx="1"/>
          </p:nvPr>
        </p:nvSpPr>
        <p:spPr>
          <a:xfrm>
            <a:off x="572493" y="2071316"/>
            <a:ext cx="6713552" cy="4119172"/>
          </a:xfrm>
        </p:spPr>
        <p:txBody>
          <a:bodyPr anchor="t">
            <a:normAutofit lnSpcReduction="10000"/>
          </a:bodyPr>
          <a:lstStyle/>
          <a:p>
            <a:pPr marL="0" indent="0">
              <a:lnSpc>
                <a:spcPct val="150000"/>
              </a:lnSpc>
              <a:buNone/>
            </a:pPr>
            <a:r>
              <a:rPr lang="en-US" sz="2000" dirty="0">
                <a:effectLst/>
                <a:latin typeface="Segoe UI" panose="020B0502040204020203" pitchFamily="34" charset="0"/>
                <a:cs typeface="Segoe UI" panose="020B0502040204020203" pitchFamily="34" charset="0"/>
              </a:rPr>
              <a:t>In this assignment, I explored Convolutional Neural Networks (CNNs) to classify images of chihuahuas and muffins, achieving an impressive 96.88% validation accuracy after 10 epochs. Unlike traditional neural networks, CNNs preserve spatial relationships in images, making them more effective for image classification. I used layers with ReLU activation, </a:t>
            </a:r>
            <a:r>
              <a:rPr lang="en-US" sz="2000" dirty="0" err="1">
                <a:effectLst/>
                <a:latin typeface="Segoe UI" panose="020B0502040204020203" pitchFamily="34" charset="0"/>
                <a:cs typeface="Segoe UI" panose="020B0502040204020203" pitchFamily="34" charset="0"/>
              </a:rPr>
              <a:t>MaxPooling</a:t>
            </a:r>
            <a:r>
              <a:rPr lang="en-US" sz="2000" dirty="0">
                <a:effectLst/>
                <a:latin typeface="Segoe UI" panose="020B0502040204020203" pitchFamily="34" charset="0"/>
                <a:cs typeface="Segoe UI" panose="020B0502040204020203" pitchFamily="34" charset="0"/>
              </a:rPr>
              <a:t>, and filters to detect patterns like edges and textures, gaining a deeper understanding of CNN architecture.</a:t>
            </a:r>
          </a:p>
          <a:p>
            <a:pPr marL="0" indent="0">
              <a:lnSpc>
                <a:spcPct val="150000"/>
              </a:lnSpc>
              <a:buNone/>
            </a:pPr>
            <a:endParaRPr lang="en-US" sz="2000" dirty="0">
              <a:effectLst/>
              <a:latin typeface="Segoe UI" panose="020B0502040204020203" pitchFamily="34" charset="0"/>
              <a:cs typeface="Segoe UI" panose="020B0502040204020203" pitchFamily="34" charset="0"/>
            </a:endParaRPr>
          </a:p>
        </p:txBody>
      </p:sp>
      <p:pic>
        <p:nvPicPr>
          <p:cNvPr id="3" name="Picture 2" descr="A collage of pictures of dogs and muffins&#10;&#10;Description automatically generated">
            <a:extLst>
              <a:ext uri="{FF2B5EF4-FFF2-40B4-BE49-F238E27FC236}">
                <a16:creationId xmlns:a16="http://schemas.microsoft.com/office/drawing/2014/main" id="{C55031F4-D93A-24D3-BBEC-EDC106943B47}"/>
              </a:ext>
            </a:extLst>
          </p:cNvPr>
          <p:cNvPicPr>
            <a:picLocks noChangeAspect="1"/>
          </p:cNvPicPr>
          <p:nvPr/>
        </p:nvPicPr>
        <p:blipFill>
          <a:blip r:embed="rId2" cstate="print">
            <a:extLst>
              <a:ext uri="{28A0092B-C50C-407E-A947-70E740481C1C}">
                <a14:useLocalDpi xmlns:a14="http://schemas.microsoft.com/office/drawing/2010/main" val="0"/>
              </a:ext>
            </a:extLst>
          </a:blip>
          <a:srcRect l="335" r="4424" b="3"/>
          <a:stretch/>
        </p:blipFill>
        <p:spPr>
          <a:xfrm>
            <a:off x="7675658" y="2093976"/>
            <a:ext cx="3941064" cy="4096512"/>
          </a:xfrm>
          <a:prstGeom prst="rect">
            <a:avLst/>
          </a:prstGeom>
        </p:spPr>
      </p:pic>
    </p:spTree>
    <p:extLst>
      <p:ext uri="{BB962C8B-B14F-4D97-AF65-F5344CB8AC3E}">
        <p14:creationId xmlns:p14="http://schemas.microsoft.com/office/powerpoint/2010/main" val="24983095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385D4A6-2EFE-D712-B288-5E760887BA04}"/>
            </a:ext>
          </a:extLst>
        </p:cNvPr>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D219397-2F00-E5EA-DE5A-076DFD1A2F9C}"/>
              </a:ext>
            </a:extLst>
          </p:cNvPr>
          <p:cNvSpPr>
            <a:spLocks noGrp="1"/>
          </p:cNvSpPr>
          <p:nvPr>
            <p:ph type="title"/>
          </p:nvPr>
        </p:nvSpPr>
        <p:spPr>
          <a:xfrm>
            <a:off x="572493" y="238539"/>
            <a:ext cx="11018520" cy="1434415"/>
          </a:xfrm>
        </p:spPr>
        <p:txBody>
          <a:bodyPr anchor="b">
            <a:normAutofit/>
          </a:bodyPr>
          <a:lstStyle/>
          <a:p>
            <a:r>
              <a:rPr lang="en-US" sz="5400" b="0" i="0" dirty="0">
                <a:effectLst/>
                <a:latin typeface="Segoe UI" panose="020B0502040204020203" pitchFamily="34" charset="0"/>
                <a:cs typeface="Segoe UI" panose="020B0502040204020203" pitchFamily="34" charset="0"/>
              </a:rPr>
              <a:t>A09 ITAI 1378 CV</a:t>
            </a:r>
          </a:p>
        </p:txBody>
      </p:sp>
      <p:sp>
        <p:nvSpPr>
          <p:cNvPr id="3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1F534097-4068-87A9-03F2-BF4E98B52131}"/>
              </a:ext>
            </a:extLst>
          </p:cNvPr>
          <p:cNvSpPr>
            <a:spLocks noGrp="1"/>
          </p:cNvSpPr>
          <p:nvPr>
            <p:ph idx="1"/>
          </p:nvPr>
        </p:nvSpPr>
        <p:spPr>
          <a:xfrm>
            <a:off x="572493" y="2071316"/>
            <a:ext cx="6713552" cy="4119172"/>
          </a:xfrm>
        </p:spPr>
        <p:txBody>
          <a:bodyPr anchor="t">
            <a:normAutofit/>
          </a:bodyPr>
          <a:lstStyle/>
          <a:p>
            <a:pPr marL="0" indent="0">
              <a:lnSpc>
                <a:spcPct val="150000"/>
              </a:lnSpc>
              <a:buNone/>
            </a:pPr>
            <a:r>
              <a:rPr lang="en-US" sz="2000" dirty="0">
                <a:effectLst/>
                <a:latin typeface="Segoe UI" panose="020B0502040204020203" pitchFamily="34" charset="0"/>
                <a:cs typeface="Segoe UI" panose="020B0502040204020203" pitchFamily="34" charset="0"/>
              </a:rPr>
              <a:t>As a team, we developed an object detection cheat sheet to explore critical concepts, methodologies, and challenges in detecting objects within images. The assignment covered fundamental steps like regional proposals, bounding boxes, classification, and output optimization. We analyzed popular algorithms such as R-CNN, SSD, and YOLO, highlighting their strengths and applications in speed, accuracy, and real-time detection.</a:t>
            </a:r>
          </a:p>
        </p:txBody>
      </p:sp>
      <p:pic>
        <p:nvPicPr>
          <p:cNvPr id="3" name="Picture 2" descr="A diagram of a proposal&#10;&#10;Description automatically generated">
            <a:extLst>
              <a:ext uri="{FF2B5EF4-FFF2-40B4-BE49-F238E27FC236}">
                <a16:creationId xmlns:a16="http://schemas.microsoft.com/office/drawing/2014/main" id="{E56A88CF-8F67-0435-2AB9-2EE9608B3156}"/>
              </a:ext>
            </a:extLst>
          </p:cNvPr>
          <p:cNvPicPr>
            <a:picLocks noChangeAspect="1"/>
          </p:cNvPicPr>
          <p:nvPr/>
        </p:nvPicPr>
        <p:blipFill>
          <a:blip r:embed="rId2" cstate="print">
            <a:extLst>
              <a:ext uri="{28A0092B-C50C-407E-A947-70E740481C1C}">
                <a14:useLocalDpi xmlns:a14="http://schemas.microsoft.com/office/drawing/2010/main" val="0"/>
              </a:ext>
            </a:extLst>
          </a:blip>
          <a:srcRect r="-4" b="32215"/>
          <a:stretch/>
        </p:blipFill>
        <p:spPr>
          <a:xfrm>
            <a:off x="7675658" y="2093976"/>
            <a:ext cx="3941064" cy="4096512"/>
          </a:xfrm>
          <a:prstGeom prst="rect">
            <a:avLst/>
          </a:prstGeom>
        </p:spPr>
      </p:pic>
    </p:spTree>
    <p:extLst>
      <p:ext uri="{BB962C8B-B14F-4D97-AF65-F5344CB8AC3E}">
        <p14:creationId xmlns:p14="http://schemas.microsoft.com/office/powerpoint/2010/main" val="4104467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3DE49D-B839-CD78-6AA4-75A355E650C6}"/>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7825969-7811-86F6-1B98-4789A420FBC4}"/>
              </a:ext>
            </a:extLst>
          </p:cNvPr>
          <p:cNvSpPr>
            <a:spLocks noGrp="1"/>
          </p:cNvSpPr>
          <p:nvPr>
            <p:ph type="title"/>
          </p:nvPr>
        </p:nvSpPr>
        <p:spPr>
          <a:xfrm>
            <a:off x="572493" y="238539"/>
            <a:ext cx="11018520" cy="1434415"/>
          </a:xfrm>
        </p:spPr>
        <p:txBody>
          <a:bodyPr anchor="b">
            <a:normAutofit fontScale="90000"/>
          </a:bodyPr>
          <a:lstStyle/>
          <a:p>
            <a:r>
              <a:rPr lang="en-US" sz="5400" b="0" i="0" dirty="0">
                <a:effectLst/>
                <a:latin typeface="Segoe UI" panose="020B0502040204020203" pitchFamily="34" charset="0"/>
                <a:cs typeface="Segoe UI" panose="020B0502040204020203" pitchFamily="34" charset="0"/>
              </a:rPr>
              <a:t>L09 Object Detection using Transfer learning and Pascal VOC 2007 Dataset</a:t>
            </a:r>
          </a:p>
        </p:txBody>
      </p:sp>
      <p:sp>
        <p:nvSpPr>
          <p:cNvPr id="41"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4C64071-0CCA-DD71-51E3-7B853F29A379}"/>
              </a:ext>
            </a:extLst>
          </p:cNvPr>
          <p:cNvSpPr>
            <a:spLocks noGrp="1"/>
          </p:cNvSpPr>
          <p:nvPr>
            <p:ph idx="1"/>
          </p:nvPr>
        </p:nvSpPr>
        <p:spPr>
          <a:xfrm>
            <a:off x="572493" y="2071316"/>
            <a:ext cx="6713552" cy="4119172"/>
          </a:xfrm>
        </p:spPr>
        <p:txBody>
          <a:bodyPr anchor="t">
            <a:normAutofit fontScale="92500" lnSpcReduction="10000"/>
          </a:bodyPr>
          <a:lstStyle/>
          <a:p>
            <a:pPr marL="0" indent="0">
              <a:lnSpc>
                <a:spcPct val="150000"/>
              </a:lnSpc>
              <a:buNone/>
            </a:pPr>
            <a:r>
              <a:rPr lang="en-US" sz="2000" dirty="0">
                <a:effectLst/>
                <a:latin typeface="Segoe UI" panose="020B0502040204020203" pitchFamily="34" charset="0"/>
                <a:cs typeface="Segoe UI" panose="020B0502040204020203" pitchFamily="34" charset="0"/>
              </a:rPr>
              <a:t>For this assignment, I explored object detection using the SSD MobileNet V2 model and the Pascal VOC 2007 dataset. Unlike image classification, object detection identifies and localizes multiple objects within an image using bounding boxes. The SSD MobileNet V2 model was chosen to balance speed and computational efficiency. Through hands-on work, I learned to filter images using specific classes, adjust confidence thresholds, and detect objects in real-world scenarios. While the model performed well on large objects, it struggled with smaller, complex, or overlapping objects. </a:t>
            </a:r>
          </a:p>
        </p:txBody>
      </p:sp>
      <p:pic>
        <p:nvPicPr>
          <p:cNvPr id="2" name="Picture 1" descr="A screenshot of a screen shot of a room&#10;&#10;Description automatically generated">
            <a:extLst>
              <a:ext uri="{FF2B5EF4-FFF2-40B4-BE49-F238E27FC236}">
                <a16:creationId xmlns:a16="http://schemas.microsoft.com/office/drawing/2014/main" id="{57D57B93-4C91-DE2F-BA6B-623AA3084C57}"/>
              </a:ext>
            </a:extLst>
          </p:cNvPr>
          <p:cNvPicPr>
            <a:picLocks noChangeAspect="1"/>
          </p:cNvPicPr>
          <p:nvPr/>
        </p:nvPicPr>
        <p:blipFill>
          <a:blip r:embed="rId2" cstate="print">
            <a:extLst>
              <a:ext uri="{28A0092B-C50C-407E-A947-70E740481C1C}">
                <a14:useLocalDpi xmlns:a14="http://schemas.microsoft.com/office/drawing/2010/main" val="0"/>
              </a:ext>
            </a:extLst>
          </a:blip>
          <a:srcRect r="-2" b="8527"/>
          <a:stretch/>
        </p:blipFill>
        <p:spPr>
          <a:xfrm>
            <a:off x="7675658" y="2093976"/>
            <a:ext cx="3941064" cy="4096512"/>
          </a:xfrm>
          <a:prstGeom prst="rect">
            <a:avLst/>
          </a:prstGeom>
        </p:spPr>
      </p:pic>
    </p:spTree>
    <p:extLst>
      <p:ext uri="{BB962C8B-B14F-4D97-AF65-F5344CB8AC3E}">
        <p14:creationId xmlns:p14="http://schemas.microsoft.com/office/powerpoint/2010/main" val="16068108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8D3FE90-9EC4-2E54-B19A-A43A101F8F54}"/>
            </a:ext>
          </a:extLst>
        </p:cNvPr>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54E39BA-129D-7024-30C4-992B38441F2A}"/>
              </a:ext>
            </a:extLst>
          </p:cNvPr>
          <p:cNvSpPr>
            <a:spLocks noGrp="1"/>
          </p:cNvSpPr>
          <p:nvPr>
            <p:ph type="title"/>
          </p:nvPr>
        </p:nvSpPr>
        <p:spPr>
          <a:xfrm>
            <a:off x="572493" y="238539"/>
            <a:ext cx="11018520" cy="1434415"/>
          </a:xfrm>
        </p:spPr>
        <p:txBody>
          <a:bodyPr anchor="b">
            <a:normAutofit/>
          </a:bodyPr>
          <a:lstStyle/>
          <a:p>
            <a:r>
              <a:rPr lang="en-US" sz="5000" b="0" i="0">
                <a:effectLst/>
                <a:latin typeface="Segoe UI" panose="020B0502040204020203" pitchFamily="34" charset="0"/>
                <a:cs typeface="Segoe UI" panose="020B0502040204020203" pitchFamily="34" charset="0"/>
              </a:rPr>
              <a:t>Midterm Object Detection Challenge</a:t>
            </a:r>
          </a:p>
        </p:txBody>
      </p:sp>
      <p:sp>
        <p:nvSpPr>
          <p:cNvPr id="4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84EED9D-27CA-8B85-0F8F-178B8490FEAD}"/>
              </a:ext>
            </a:extLst>
          </p:cNvPr>
          <p:cNvSpPr>
            <a:spLocks noGrp="1"/>
          </p:cNvSpPr>
          <p:nvPr>
            <p:ph idx="1"/>
          </p:nvPr>
        </p:nvSpPr>
        <p:spPr>
          <a:xfrm>
            <a:off x="572493" y="2071316"/>
            <a:ext cx="6713552" cy="4119172"/>
          </a:xfrm>
        </p:spPr>
        <p:txBody>
          <a:bodyPr anchor="t">
            <a:normAutofit fontScale="85000" lnSpcReduction="10000"/>
          </a:bodyPr>
          <a:lstStyle/>
          <a:p>
            <a:pPr marL="0" indent="0">
              <a:lnSpc>
                <a:spcPct val="150000"/>
              </a:lnSpc>
              <a:buNone/>
            </a:pPr>
            <a:r>
              <a:rPr lang="en-US" sz="2000" dirty="0">
                <a:effectLst/>
                <a:latin typeface="Segoe UI" panose="020B0502040204020203" pitchFamily="34" charset="0"/>
                <a:cs typeface="Segoe UI" panose="020B0502040204020203" pitchFamily="34" charset="0"/>
              </a:rPr>
              <a:t>For my midterm project, I enhanced an object detection model using the Pascal VOC 2007 dataset after identifying limitations with CIFAR-10. I applied preprocessing techniques like resizing, augmentation, and normalization and used SSD MobileNet V2 for its speed and efficiency.</a:t>
            </a:r>
          </a:p>
          <a:p>
            <a:pPr marL="0" indent="0">
              <a:lnSpc>
                <a:spcPct val="150000"/>
              </a:lnSpc>
              <a:buNone/>
            </a:pPr>
            <a:r>
              <a:rPr lang="en-US" sz="2000" dirty="0">
                <a:effectLst/>
                <a:latin typeface="Segoe UI" panose="020B0502040204020203" pitchFamily="34" charset="0"/>
                <a:cs typeface="Segoe UI" panose="020B0502040204020203" pitchFamily="34" charset="0"/>
              </a:rPr>
              <a:t>By addressing overfitting with dropout optimization and class weight adjustments, I improved training accuracy to ~60% and achieved an AUC of 78.8%. This project strengthened my skills in object detection and highlighted the importance of proper dataset selection and model tuning for real-world applications.</a:t>
            </a:r>
          </a:p>
        </p:txBody>
      </p:sp>
      <p:pic>
        <p:nvPicPr>
          <p:cNvPr id="8" name="Picture 7" descr="A graph with a line and a line&#10;&#10;Description automatically generated">
            <a:extLst>
              <a:ext uri="{FF2B5EF4-FFF2-40B4-BE49-F238E27FC236}">
                <a16:creationId xmlns:a16="http://schemas.microsoft.com/office/drawing/2014/main" id="{9DF99AD0-D8CC-481F-343E-570C9FF0EA48}"/>
              </a:ext>
            </a:extLst>
          </p:cNvPr>
          <p:cNvPicPr>
            <a:picLocks noChangeAspect="1"/>
          </p:cNvPicPr>
          <p:nvPr/>
        </p:nvPicPr>
        <p:blipFill>
          <a:blip r:embed="rId2"/>
          <a:stretch>
            <a:fillRect/>
          </a:stretch>
        </p:blipFill>
        <p:spPr>
          <a:xfrm>
            <a:off x="7286045" y="2547471"/>
            <a:ext cx="4743124" cy="2563671"/>
          </a:xfrm>
          <a:prstGeom prst="rect">
            <a:avLst/>
          </a:prstGeom>
        </p:spPr>
      </p:pic>
    </p:spTree>
    <p:extLst>
      <p:ext uri="{BB962C8B-B14F-4D97-AF65-F5344CB8AC3E}">
        <p14:creationId xmlns:p14="http://schemas.microsoft.com/office/powerpoint/2010/main" val="35997850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A899354-265D-86B1-1026-F089D18C138E}"/>
            </a:ext>
          </a:extLst>
        </p:cNvPr>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F533B5BD-0ACB-C7D8-29B4-DB0A46D837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84EB795-A049-2EFE-0A97-4926112854D6}"/>
              </a:ext>
            </a:extLst>
          </p:cNvPr>
          <p:cNvSpPr>
            <a:spLocks noGrp="1"/>
          </p:cNvSpPr>
          <p:nvPr>
            <p:ph type="title"/>
          </p:nvPr>
        </p:nvSpPr>
        <p:spPr>
          <a:xfrm>
            <a:off x="572493" y="238539"/>
            <a:ext cx="11018520" cy="1434415"/>
          </a:xfrm>
        </p:spPr>
        <p:txBody>
          <a:bodyPr anchor="b">
            <a:normAutofit fontScale="90000"/>
          </a:bodyPr>
          <a:lstStyle/>
          <a:p>
            <a:r>
              <a:rPr lang="en-US" sz="5400" b="0" i="0" dirty="0">
                <a:effectLst/>
                <a:latin typeface="Segoe UI" panose="020B0502040204020203" pitchFamily="34" charset="0"/>
                <a:cs typeface="Segoe UI" panose="020B0502040204020203" pitchFamily="34" charset="0"/>
              </a:rPr>
              <a:t>Capstone Project: Train an AI Agent to Play Flappy Bird</a:t>
            </a:r>
          </a:p>
        </p:txBody>
      </p:sp>
      <p:sp>
        <p:nvSpPr>
          <p:cNvPr id="41" name="sketchy line">
            <a:extLst>
              <a:ext uri="{FF2B5EF4-FFF2-40B4-BE49-F238E27FC236}">
                <a16:creationId xmlns:a16="http://schemas.microsoft.com/office/drawing/2014/main" id="{F5F350D9-20FD-49FA-0782-4473A549DC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A9006003-DBD1-DD15-1A9F-A1A99441A5E4}"/>
              </a:ext>
            </a:extLst>
          </p:cNvPr>
          <p:cNvSpPr>
            <a:spLocks noGrp="1"/>
          </p:cNvSpPr>
          <p:nvPr>
            <p:ph idx="1"/>
          </p:nvPr>
        </p:nvSpPr>
        <p:spPr>
          <a:xfrm>
            <a:off x="572493" y="2071316"/>
            <a:ext cx="6713552" cy="4119172"/>
          </a:xfrm>
        </p:spPr>
        <p:txBody>
          <a:bodyPr anchor="t">
            <a:normAutofit fontScale="70000" lnSpcReduction="20000"/>
          </a:bodyPr>
          <a:lstStyle/>
          <a:p>
            <a:pPr marL="0" indent="0">
              <a:lnSpc>
                <a:spcPct val="170000"/>
              </a:lnSpc>
              <a:buNone/>
            </a:pPr>
            <a:r>
              <a:rPr lang="en-US" sz="2000" dirty="0">
                <a:effectLst/>
                <a:latin typeface="Segoe UI" panose="020B0502040204020203" pitchFamily="34" charset="0"/>
                <a:cs typeface="Segoe UI" panose="020B0502040204020203" pitchFamily="34" charset="0"/>
              </a:rPr>
              <a:t>In my capstone project, I trained an AI agent to play Flappy Bird using reinforcement learning and computer vision techniques. The project involved setting up the environment, integrating a pre-trained MobileNet V2 model for feature extraction, and implementing Deep Q-Network (DQN) with techniques like experience replay and epsilon decay.</a:t>
            </a:r>
          </a:p>
          <a:p>
            <a:pPr marL="0" indent="0">
              <a:lnSpc>
                <a:spcPct val="170000"/>
              </a:lnSpc>
              <a:buNone/>
            </a:pPr>
            <a:r>
              <a:rPr lang="en-US" sz="2000" dirty="0">
                <a:effectLst/>
                <a:latin typeface="Segoe UI" panose="020B0502040204020203" pitchFamily="34" charset="0"/>
                <a:cs typeface="Segoe UI" panose="020B0502040204020203" pitchFamily="34" charset="0"/>
              </a:rPr>
              <a:t>Challenges included achieving meaningful improvements in the agent’s performance and tuning hyperparameters. Despite limited success, with scores improving only slightly from -5.0 to -4.0 on average, I learned valuable skills in model architecture, parameter tuning, and advanced logging using tools like W&amp;B and Optuna. This experience expanded my understanding of reinforcement learning and its practical applications.</a:t>
            </a:r>
          </a:p>
        </p:txBody>
      </p:sp>
      <p:pic>
        <p:nvPicPr>
          <p:cNvPr id="3" name="Picture 2" descr="A graph showing a line&#10;&#10;Description automatically generated">
            <a:extLst>
              <a:ext uri="{FF2B5EF4-FFF2-40B4-BE49-F238E27FC236}">
                <a16:creationId xmlns:a16="http://schemas.microsoft.com/office/drawing/2014/main" id="{CC507042-528A-C4B6-AD56-C852A445307A}"/>
              </a:ext>
            </a:extLst>
          </p:cNvPr>
          <p:cNvPicPr>
            <a:picLocks noChangeAspect="1"/>
          </p:cNvPicPr>
          <p:nvPr/>
        </p:nvPicPr>
        <p:blipFill>
          <a:blip r:embed="rId2"/>
          <a:stretch>
            <a:fillRect/>
          </a:stretch>
        </p:blipFill>
        <p:spPr>
          <a:xfrm>
            <a:off x="7286045" y="2703077"/>
            <a:ext cx="4674268" cy="2473379"/>
          </a:xfrm>
          <a:prstGeom prst="rect">
            <a:avLst/>
          </a:prstGeom>
        </p:spPr>
      </p:pic>
    </p:spTree>
    <p:extLst>
      <p:ext uri="{BB962C8B-B14F-4D97-AF65-F5344CB8AC3E}">
        <p14:creationId xmlns:p14="http://schemas.microsoft.com/office/powerpoint/2010/main" val="11632090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1DA94-F217-D455-82DC-2B5A463ED05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C2CEFD-50D3-6A2A-77A7-6CE65B3F935A}"/>
              </a:ext>
            </a:extLst>
          </p:cNvPr>
          <p:cNvSpPr>
            <a:spLocks noGrp="1"/>
          </p:cNvSpPr>
          <p:nvPr>
            <p:ph type="title"/>
          </p:nvPr>
        </p:nvSpPr>
        <p:spPr/>
        <p:txBody>
          <a:bodyPr>
            <a:normAutofit/>
          </a:bodyPr>
          <a:lstStyle/>
          <a:p>
            <a:r>
              <a:rPr lang="en-US" sz="5000" dirty="0">
                <a:latin typeface="Segoe UI" panose="020B0502040204020203" pitchFamily="34" charset="0"/>
                <a:cs typeface="Segoe UI" panose="020B0502040204020203" pitchFamily="34" charset="0"/>
              </a:rPr>
              <a:t>Conclusion</a:t>
            </a:r>
          </a:p>
        </p:txBody>
      </p:sp>
      <p:sp>
        <p:nvSpPr>
          <p:cNvPr id="5" name="Content Placeholder 4">
            <a:extLst>
              <a:ext uri="{FF2B5EF4-FFF2-40B4-BE49-F238E27FC236}">
                <a16:creationId xmlns:a16="http://schemas.microsoft.com/office/drawing/2014/main" id="{32C2D471-EC9B-8C24-C646-DB712B58A34B}"/>
              </a:ext>
            </a:extLst>
          </p:cNvPr>
          <p:cNvSpPr>
            <a:spLocks noGrp="1"/>
          </p:cNvSpPr>
          <p:nvPr>
            <p:ph idx="1"/>
          </p:nvPr>
        </p:nvSpPr>
        <p:spPr/>
        <p:txBody>
          <a:bodyPr>
            <a:normAutofit lnSpcReduction="10000"/>
          </a:bodyPr>
          <a:lstStyle/>
          <a:p>
            <a:pPr marL="0" indent="0">
              <a:lnSpc>
                <a:spcPct val="150000"/>
              </a:lnSpc>
              <a:buNone/>
            </a:pPr>
            <a:r>
              <a:rPr lang="en-US" sz="2000" dirty="0">
                <a:latin typeface="Segoe UI" panose="020B0502040204020203" pitchFamily="34" charset="0"/>
                <a:cs typeface="Segoe UI" panose="020B0502040204020203" pitchFamily="34" charset="0"/>
              </a:rPr>
              <a:t>The course enabled me to understand the basic concepts of computer vision in the rapidly evolving artificial intelligence industry. I gained practical experience with object detection, image classification, reinforcement learning, and neural networks by combining theoretical exploration with hands-on projects. </a:t>
            </a:r>
          </a:p>
          <a:p>
            <a:pPr marL="0" indent="0">
              <a:lnSpc>
                <a:spcPct val="150000"/>
              </a:lnSpc>
              <a:buNone/>
            </a:pPr>
            <a:r>
              <a:rPr lang="en-US" sz="2000" dirty="0">
                <a:latin typeface="Segoe UI" panose="020B0502040204020203" pitchFamily="34" charset="0"/>
                <a:cs typeface="Segoe UI" panose="020B0502040204020203" pitchFamily="34" charset="0"/>
              </a:rPr>
              <a:t>Each assignment depends on my understanding of how computer vision plays a pivotal role in real-world scenarios. I have learned valuable skills I can confidently apply daily in my work environment. I also support the idea of further exploring real-world applications. </a:t>
            </a:r>
          </a:p>
          <a:p>
            <a:pPr marL="0" indent="0">
              <a:lnSpc>
                <a:spcPct val="150000"/>
              </a:lnSpc>
              <a:buNone/>
            </a:pPr>
            <a:r>
              <a:rPr lang="en-US" sz="2000" dirty="0">
                <a:latin typeface="Segoe UI" panose="020B0502040204020203" pitchFamily="34" charset="0"/>
                <a:cs typeface="Segoe UI" panose="020B0502040204020203" pitchFamily="34" charset="0"/>
              </a:rPr>
              <a:t>This experience has deepened my passion for AI and computer vision, and I will continue to explore my path.</a:t>
            </a:r>
          </a:p>
        </p:txBody>
      </p:sp>
    </p:spTree>
    <p:extLst>
      <p:ext uri="{BB962C8B-B14F-4D97-AF65-F5344CB8AC3E}">
        <p14:creationId xmlns:p14="http://schemas.microsoft.com/office/powerpoint/2010/main" val="1755727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FDFE1BEF-5B6E-36D8-6BC6-6A45FC9CB58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olorful swirly pattern with lines and dots&#10;&#10;Description automatically generated with medium confidence">
            <a:extLst>
              <a:ext uri="{FF2B5EF4-FFF2-40B4-BE49-F238E27FC236}">
                <a16:creationId xmlns:a16="http://schemas.microsoft.com/office/drawing/2014/main" id="{38348CE6-9FE1-1FD1-0076-5AB1C64538C5}"/>
              </a:ext>
            </a:extLst>
          </p:cNvPr>
          <p:cNvPicPr>
            <a:picLocks noChangeAspect="1"/>
          </p:cNvPicPr>
          <p:nvPr/>
        </p:nvPicPr>
        <p:blipFill>
          <a:blip r:embed="rId2" cstate="hqprint">
            <a:alphaModFix amt="50000"/>
            <a:extLst>
              <a:ext uri="{28A0092B-C50C-407E-A947-70E740481C1C}">
                <a14:useLocalDpi xmlns:a14="http://schemas.microsoft.com/office/drawing/2010/main"/>
              </a:ext>
            </a:extLst>
          </a:blip>
          <a:srcRect/>
          <a:stretch/>
        </p:blipFill>
        <p:spPr>
          <a:xfrm>
            <a:off x="20" y="1"/>
            <a:ext cx="12191980" cy="6857999"/>
          </a:xfrm>
          <a:prstGeom prst="rect">
            <a:avLst/>
          </a:prstGeom>
        </p:spPr>
      </p:pic>
      <p:sp>
        <p:nvSpPr>
          <p:cNvPr id="4" name="Title 3">
            <a:extLst>
              <a:ext uri="{FF2B5EF4-FFF2-40B4-BE49-F238E27FC236}">
                <a16:creationId xmlns:a16="http://schemas.microsoft.com/office/drawing/2014/main" id="{62C22A4C-8BC8-949F-2654-9413B4CD2842}"/>
              </a:ext>
            </a:extLst>
          </p:cNvPr>
          <p:cNvSpPr>
            <a:spLocks noGrp="1"/>
          </p:cNvSpPr>
          <p:nvPr>
            <p:ph type="ctrTitle"/>
          </p:nvPr>
        </p:nvSpPr>
        <p:spPr>
          <a:xfrm>
            <a:off x="1524000" y="1122362"/>
            <a:ext cx="9144000" cy="2900518"/>
          </a:xfrm>
        </p:spPr>
        <p:txBody>
          <a:bodyPr>
            <a:normAutofit/>
          </a:bodyPr>
          <a:lstStyle/>
          <a:p>
            <a:r>
              <a:rPr lang="en-US">
                <a:solidFill>
                  <a:srgbClr val="FFFFFF"/>
                </a:solidFill>
              </a:rPr>
              <a:t>Thank you</a:t>
            </a:r>
          </a:p>
        </p:txBody>
      </p:sp>
      <p:sp>
        <p:nvSpPr>
          <p:cNvPr id="5" name="Subtitle 4">
            <a:extLst>
              <a:ext uri="{FF2B5EF4-FFF2-40B4-BE49-F238E27FC236}">
                <a16:creationId xmlns:a16="http://schemas.microsoft.com/office/drawing/2014/main" id="{0538E176-7C88-D7B9-FE1D-AE18D5874063}"/>
              </a:ext>
            </a:extLst>
          </p:cNvPr>
          <p:cNvSpPr>
            <a:spLocks noGrp="1"/>
          </p:cNvSpPr>
          <p:nvPr>
            <p:ph type="subTitle" idx="1"/>
          </p:nvPr>
        </p:nvSpPr>
        <p:spPr>
          <a:xfrm>
            <a:off x="1524000" y="4159404"/>
            <a:ext cx="9144000" cy="1098395"/>
          </a:xfrm>
        </p:spPr>
        <p:txBody>
          <a:bodyPr>
            <a:normAutofit/>
          </a:bodyPr>
          <a:lstStyle/>
          <a:p>
            <a:r>
              <a:rPr lang="en-US">
                <a:solidFill>
                  <a:srgbClr val="FFFFFF"/>
                </a:solidFill>
              </a:rPr>
              <a:t>Martin Demel.</a:t>
            </a:r>
          </a:p>
        </p:txBody>
      </p:sp>
    </p:spTree>
    <p:extLst>
      <p:ext uri="{BB962C8B-B14F-4D97-AF65-F5344CB8AC3E}">
        <p14:creationId xmlns:p14="http://schemas.microsoft.com/office/powerpoint/2010/main" val="87747920"/>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C002119-D912-FBB2-A44C-F9E09DFAF689}"/>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D134FBF2-A1F4-47FF-D4DA-6FE5976D558D}"/>
              </a:ext>
            </a:extLst>
          </p:cNvPr>
          <p:cNvSpPr>
            <a:spLocks noGrp="1"/>
          </p:cNvSpPr>
          <p:nvPr>
            <p:ph type="title"/>
          </p:nvPr>
        </p:nvSpPr>
        <p:spPr>
          <a:xfrm>
            <a:off x="572493" y="238539"/>
            <a:ext cx="11018520" cy="1434415"/>
          </a:xfrm>
        </p:spPr>
        <p:txBody>
          <a:bodyPr anchor="b">
            <a:normAutofit/>
          </a:bodyPr>
          <a:lstStyle/>
          <a:p>
            <a:r>
              <a:rPr lang="en-US" sz="5400" dirty="0">
                <a:latin typeface="Segoe UI" panose="020B0502040204020203" pitchFamily="34" charset="0"/>
                <a:cs typeface="Segoe UI" panose="020B0502040204020203" pitchFamily="34" charset="0"/>
              </a:rPr>
              <a:t>Agenda</a:t>
            </a:r>
          </a:p>
        </p:txBody>
      </p:sp>
      <p:sp>
        <p:nvSpPr>
          <p:cNvPr id="19"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DE07C4B9-7613-2227-431A-9891C876101C}"/>
              </a:ext>
            </a:extLst>
          </p:cNvPr>
          <p:cNvSpPr>
            <a:spLocks noGrp="1"/>
          </p:cNvSpPr>
          <p:nvPr>
            <p:ph idx="1"/>
          </p:nvPr>
        </p:nvSpPr>
        <p:spPr>
          <a:xfrm>
            <a:off x="572493" y="2071316"/>
            <a:ext cx="6713552" cy="4119172"/>
          </a:xfrm>
        </p:spPr>
        <p:txBody>
          <a:bodyPr anchor="t">
            <a:normAutofit/>
          </a:bodyPr>
          <a:lstStyle/>
          <a:p>
            <a:pPr marL="0" indent="0">
              <a:spcBef>
                <a:spcPts val="400"/>
              </a:spcBef>
              <a:buNone/>
            </a:pPr>
            <a:r>
              <a:rPr lang="en-US" sz="1200" b="1" dirty="0">
                <a:latin typeface="Segoe UI" panose="020B0502040204020203" pitchFamily="34" charset="0"/>
                <a:cs typeface="Segoe UI" panose="020B0502040204020203" pitchFamily="34" charset="0"/>
              </a:rPr>
              <a:t>Introduction</a:t>
            </a:r>
            <a:endParaRPr lang="en-US" sz="1200" b="1">
              <a:latin typeface="Segoe UI" panose="020B0502040204020203" pitchFamily="34" charset="0"/>
              <a:cs typeface="Segoe UI" panose="020B0502040204020203" pitchFamily="34" charset="0"/>
            </a:endParaRPr>
          </a:p>
          <a:p>
            <a:pPr marL="0" indent="0">
              <a:spcBef>
                <a:spcPts val="400"/>
              </a:spcBef>
              <a:buNone/>
            </a:pPr>
            <a:r>
              <a:rPr lang="en-US" sz="1200" b="1" dirty="0">
                <a:latin typeface="Segoe UI" panose="020B0502040204020203" pitchFamily="34" charset="0"/>
                <a:cs typeface="Segoe UI" panose="020B0502040204020203" pitchFamily="34" charset="0"/>
              </a:rPr>
              <a:t>Journey</a:t>
            </a:r>
            <a:endParaRPr lang="en-US" sz="1200" b="1">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A01 - Intro to Computer Vision: Historical Timeline of Computer Vision</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L01 - Exploring Real-World Applications of Computer Vision</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L03 - Lab ITAI 1378: Jupyter Notebook</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A04 - Image Processing Adventure Quest</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L05 - Image Classification with SVM</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L06 - Chihuahua or Muffin</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A06 - TensorFlow Playground Presentation</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A07 - ITAI 1378 Manual CNN</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L07 - Chihuahua or Muffin with CNN</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A09 - ITAI 1378 CV: Object Detection Cheat Sheet</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L09 - Object Detection Using Transfer Learning and Pascal VOC 2007 Dataset</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Midterm - Object Detection Challenge</a:t>
            </a:r>
            <a:endParaRPr lang="en-US" sz="1200">
              <a:latin typeface="Segoe UI" panose="020B0502040204020203" pitchFamily="34" charset="0"/>
              <a:cs typeface="Segoe UI" panose="020B0502040204020203" pitchFamily="34" charset="0"/>
            </a:endParaRPr>
          </a:p>
          <a:p>
            <a:pPr>
              <a:spcBef>
                <a:spcPts val="400"/>
              </a:spcBef>
            </a:pPr>
            <a:r>
              <a:rPr lang="en-US" sz="1200" dirty="0">
                <a:latin typeface="Segoe UI" panose="020B0502040204020203" pitchFamily="34" charset="0"/>
                <a:cs typeface="Segoe UI" panose="020B0502040204020203" pitchFamily="34" charset="0"/>
              </a:rPr>
              <a:t>Capstone Project - Train an AI Agent to Play Flappy Bird</a:t>
            </a:r>
            <a:endParaRPr lang="en-US" sz="1200">
              <a:latin typeface="Segoe UI" panose="020B0502040204020203" pitchFamily="34" charset="0"/>
              <a:cs typeface="Segoe UI" panose="020B0502040204020203" pitchFamily="34" charset="0"/>
            </a:endParaRPr>
          </a:p>
          <a:p>
            <a:pPr marL="0" indent="0">
              <a:spcBef>
                <a:spcPts val="400"/>
              </a:spcBef>
              <a:buNone/>
            </a:pPr>
            <a:r>
              <a:rPr lang="en-US" sz="1200" b="1" dirty="0">
                <a:latin typeface="Segoe UI" panose="020B0502040204020203" pitchFamily="34" charset="0"/>
                <a:cs typeface="Segoe UI" panose="020B0502040204020203" pitchFamily="34" charset="0"/>
              </a:rPr>
              <a:t>GitHub</a:t>
            </a:r>
            <a:endParaRPr lang="en-US" sz="1200" b="1">
              <a:latin typeface="Segoe UI" panose="020B0502040204020203" pitchFamily="34" charset="0"/>
              <a:cs typeface="Segoe UI" panose="020B0502040204020203" pitchFamily="34" charset="0"/>
            </a:endParaRPr>
          </a:p>
          <a:p>
            <a:pPr marL="0" indent="0">
              <a:spcBef>
                <a:spcPts val="400"/>
              </a:spcBef>
              <a:buNone/>
            </a:pPr>
            <a:r>
              <a:rPr lang="en-US" sz="1200" b="1" dirty="0">
                <a:latin typeface="Segoe UI" panose="020B0502040204020203" pitchFamily="34" charset="0"/>
                <a:cs typeface="Segoe UI" panose="020B0502040204020203" pitchFamily="34" charset="0"/>
              </a:rPr>
              <a:t>Conclusion</a:t>
            </a:r>
            <a:endParaRPr lang="en-US" sz="1200" b="1">
              <a:latin typeface="Segoe UI" panose="020B0502040204020203" pitchFamily="34" charset="0"/>
              <a:cs typeface="Segoe UI" panose="020B0502040204020203" pitchFamily="34" charset="0"/>
            </a:endParaRPr>
          </a:p>
          <a:p>
            <a:pPr marL="0" indent="0">
              <a:spcBef>
                <a:spcPts val="400"/>
              </a:spcBef>
              <a:buNone/>
            </a:pPr>
            <a:r>
              <a:rPr lang="en-US" sz="1200" b="1" dirty="0">
                <a:latin typeface="Segoe UI" panose="020B0502040204020203" pitchFamily="34" charset="0"/>
                <a:cs typeface="Segoe UI" panose="020B0502040204020203" pitchFamily="34" charset="0"/>
              </a:rPr>
              <a:t>References</a:t>
            </a:r>
            <a:endParaRPr lang="en-US" sz="1200" b="1">
              <a:latin typeface="Segoe UI" panose="020B0502040204020203" pitchFamily="34" charset="0"/>
              <a:cs typeface="Segoe UI" panose="020B0502040204020203" pitchFamily="34" charset="0"/>
            </a:endParaRPr>
          </a:p>
        </p:txBody>
      </p:sp>
      <p:pic>
        <p:nvPicPr>
          <p:cNvPr id="2" name="Picture 1" descr="A computer generated image of a computer network&#10;&#10;Description automatically generated with medium confidence">
            <a:extLst>
              <a:ext uri="{FF2B5EF4-FFF2-40B4-BE49-F238E27FC236}">
                <a16:creationId xmlns:a16="http://schemas.microsoft.com/office/drawing/2014/main" id="{98F1D87D-E2E4-B52C-2014-199AFDEEE0A6}"/>
              </a:ext>
            </a:extLst>
          </p:cNvPr>
          <p:cNvPicPr>
            <a:picLocks noChangeAspect="1"/>
          </p:cNvPicPr>
          <p:nvPr/>
        </p:nvPicPr>
        <p:blipFill>
          <a:blip r:embed="rId2"/>
          <a:srcRect r="3792" b="-3"/>
          <a:stretch/>
        </p:blipFill>
        <p:spPr>
          <a:xfrm>
            <a:off x="7675658" y="2093976"/>
            <a:ext cx="3941064" cy="4096512"/>
          </a:xfrm>
          <a:prstGeom prst="rect">
            <a:avLst/>
          </a:prstGeom>
        </p:spPr>
      </p:pic>
    </p:spTree>
    <p:extLst>
      <p:ext uri="{BB962C8B-B14F-4D97-AF65-F5344CB8AC3E}">
        <p14:creationId xmlns:p14="http://schemas.microsoft.com/office/powerpoint/2010/main" val="18117219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6C239F-F0AA-386F-160B-AF7740C8201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FEFD53-7425-4C2F-DFDB-0F02AB444489}"/>
              </a:ext>
            </a:extLst>
          </p:cNvPr>
          <p:cNvSpPr>
            <a:spLocks noGrp="1"/>
          </p:cNvSpPr>
          <p:nvPr>
            <p:ph type="title"/>
          </p:nvPr>
        </p:nvSpPr>
        <p:spPr/>
        <p:txBody>
          <a:bodyPr/>
          <a:lstStyle/>
          <a:p>
            <a:r>
              <a:rPr lang="en-US" dirty="0"/>
              <a:t>REFERENCES</a:t>
            </a:r>
          </a:p>
        </p:txBody>
      </p:sp>
      <p:sp>
        <p:nvSpPr>
          <p:cNvPr id="5" name="Content Placeholder 4">
            <a:extLst>
              <a:ext uri="{FF2B5EF4-FFF2-40B4-BE49-F238E27FC236}">
                <a16:creationId xmlns:a16="http://schemas.microsoft.com/office/drawing/2014/main" id="{A1C385C6-B3FA-2687-5B3C-256BB42A3740}"/>
              </a:ext>
            </a:extLst>
          </p:cNvPr>
          <p:cNvSpPr>
            <a:spLocks noGrp="1"/>
          </p:cNvSpPr>
          <p:nvPr>
            <p:ph idx="1"/>
          </p:nvPr>
        </p:nvSpPr>
        <p:spPr>
          <a:xfrm>
            <a:off x="838200" y="1374710"/>
            <a:ext cx="10515600" cy="4802253"/>
          </a:xfrm>
        </p:spPr>
        <p:txBody>
          <a:bodyPr>
            <a:noAutofit/>
          </a:bodyPr>
          <a:lstStyle/>
          <a:p>
            <a:pPr marL="0" marR="0" indent="0">
              <a:lnSpc>
                <a:spcPct val="100000"/>
              </a:lnSpc>
              <a:spcBef>
                <a:spcPts val="200"/>
              </a:spcBef>
              <a:spcAft>
                <a:spcPts val="200"/>
              </a:spcAft>
              <a:buNone/>
            </a:pP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(2024, June 12). </a:t>
            </a:r>
            <a:r>
              <a:rPr lang="en-US" sz="800" i="1" kern="100" dirty="0">
                <a:effectLst/>
                <a:latin typeface="Segoe UI" panose="020B0502040204020203" pitchFamily="34" charset="0"/>
                <a:ea typeface="Aptos" panose="020B0004020202020204" pitchFamily="34" charset="0"/>
                <a:cs typeface="Segoe UI" panose="020B0502040204020203" pitchFamily="34" charset="0"/>
              </a:rPr>
              <a:t>What is Object Detection in Computer Vision?</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u="sng" kern="100"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2"/>
              </a:rPr>
              <a:t>https://www.geeksforgeeks.org/what-is-object-detection-in-computer-vision/</a:t>
            </a:r>
            <a:endParaRPr lang="en-US" sz="800" u="sng" kern="100" dirty="0">
              <a:solidFill>
                <a:srgbClr val="467886"/>
              </a:solidFill>
              <a:latin typeface="Segoe UI" panose="020B0502040204020203" pitchFamily="34" charset="0"/>
              <a:ea typeface="Aptos" panose="020B0004020202020204" pitchFamily="34" charset="0"/>
              <a:cs typeface="Segoe UI" panose="020B0502040204020203" pitchFamily="34" charset="0"/>
            </a:endParaRPr>
          </a:p>
          <a:p>
            <a:pPr marL="0" indent="0">
              <a:lnSpc>
                <a:spcPct val="100000"/>
              </a:lnSpc>
              <a:spcBef>
                <a:spcPts val="200"/>
              </a:spcBef>
              <a:spcAft>
                <a:spcPts val="200"/>
              </a:spcAft>
              <a:buNone/>
            </a:pPr>
            <a:r>
              <a:rPr lang="en-US" sz="800" kern="100" dirty="0">
                <a:effectLst/>
                <a:latin typeface="Segoe UI" panose="020B0502040204020203" pitchFamily="34" charset="0"/>
                <a:ea typeface="Aptos" panose="020B0004020202020204" pitchFamily="34" charset="0"/>
                <a:cs typeface="Segoe UI" panose="020B0502040204020203" pitchFamily="34" charset="0"/>
              </a:rPr>
              <a:t>Mehta, V. (2022, January 6). Object Detection using SSD </a:t>
            </a:r>
            <a:r>
              <a:rPr lang="en-US" sz="800" kern="100" dirty="0" err="1">
                <a:effectLst/>
                <a:latin typeface="Segoe UI" panose="020B0502040204020203" pitchFamily="34" charset="0"/>
                <a:ea typeface="Aptos" panose="020B0004020202020204" pitchFamily="34" charset="0"/>
                <a:cs typeface="Segoe UI" panose="020B0502040204020203" pitchFamily="34" charset="0"/>
              </a:rPr>
              <a:t>Mobilenet</a:t>
            </a:r>
            <a:r>
              <a:rPr lang="en-US" sz="800" kern="100" dirty="0">
                <a:effectLst/>
                <a:latin typeface="Segoe UI" panose="020B0502040204020203" pitchFamily="34" charset="0"/>
                <a:ea typeface="Aptos" panose="020B0004020202020204" pitchFamily="34" charset="0"/>
                <a:cs typeface="Segoe UI" panose="020B0502040204020203" pitchFamily="34" charset="0"/>
              </a:rPr>
              <a:t> V2 - </a:t>
            </a:r>
            <a:r>
              <a:rPr lang="en-US" sz="800" kern="100" dirty="0" err="1">
                <a:effectLst/>
                <a:latin typeface="Segoe UI" panose="020B0502040204020203" pitchFamily="34" charset="0"/>
                <a:ea typeface="Aptos" panose="020B0004020202020204" pitchFamily="34" charset="0"/>
                <a:cs typeface="Segoe UI" panose="020B0502040204020203" pitchFamily="34" charset="0"/>
              </a:rPr>
              <a:t>Vidish</a:t>
            </a:r>
            <a:r>
              <a:rPr lang="en-US" sz="800" kern="100" dirty="0">
                <a:effectLst/>
                <a:latin typeface="Segoe UI" panose="020B0502040204020203" pitchFamily="34" charset="0"/>
                <a:ea typeface="Aptos" panose="020B0004020202020204" pitchFamily="34" charset="0"/>
                <a:cs typeface="Segoe UI" panose="020B0502040204020203" pitchFamily="34" charset="0"/>
              </a:rPr>
              <a:t> Mehta - Medium. </a:t>
            </a:r>
            <a:r>
              <a:rPr lang="en-US" sz="800" i="1" kern="100" dirty="0">
                <a:effectLst/>
                <a:latin typeface="Segoe UI" panose="020B0502040204020203" pitchFamily="34" charset="0"/>
                <a:ea typeface="Aptos" panose="020B0004020202020204" pitchFamily="34" charset="0"/>
                <a:cs typeface="Segoe UI" panose="020B0502040204020203" pitchFamily="34" charset="0"/>
              </a:rPr>
              <a:t>Medium</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u="sng" kern="100"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3"/>
              </a:rPr>
              <a:t>https://vidishmehta204.medium.com/object-detection-using-ssd-mobilenet-v2-7ff3543d738d</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p>
          <a:p>
            <a:pPr marL="0" marR="0" indent="0">
              <a:lnSpc>
                <a:spcPct val="100000"/>
              </a:lnSpc>
              <a:spcBef>
                <a:spcPts val="200"/>
              </a:spcBef>
              <a:spcAft>
                <a:spcPts val="200"/>
              </a:spcAft>
              <a:buNone/>
            </a:pP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(2022, December 6). </a:t>
            </a:r>
            <a:r>
              <a:rPr lang="en-US" sz="800" i="1" kern="100" dirty="0">
                <a:effectLst/>
                <a:latin typeface="Segoe UI" panose="020B0502040204020203" pitchFamily="34" charset="0"/>
                <a:ea typeface="Aptos" panose="020B0004020202020204" pitchFamily="34" charset="0"/>
                <a:cs typeface="Segoe UI" panose="020B0502040204020203" pitchFamily="34" charset="0"/>
              </a:rPr>
              <a:t>YOLO v2 Object Detection</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u="sng" kern="100"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4"/>
              </a:rPr>
              <a:t>https://www.geeksforgeeks.org/yolo-v2-object-detection/</a:t>
            </a:r>
            <a:endParaRPr lang="en-US" sz="800" kern="100" dirty="0">
              <a:effectLst/>
              <a:latin typeface="Segoe UI" panose="020B0502040204020203" pitchFamily="34" charset="0"/>
              <a:ea typeface="Aptos" panose="020B0004020202020204" pitchFamily="34" charset="0"/>
              <a:cs typeface="Segoe UI" panose="020B0502040204020203" pitchFamily="34" charset="0"/>
            </a:endParaRPr>
          </a:p>
          <a:p>
            <a:pPr marL="0" marR="0" indent="0">
              <a:lnSpc>
                <a:spcPct val="100000"/>
              </a:lnSpc>
              <a:spcBef>
                <a:spcPts val="200"/>
              </a:spcBef>
              <a:spcAft>
                <a:spcPts val="200"/>
              </a:spcAft>
              <a:buNone/>
            </a:pP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(2023, August 23). </a:t>
            </a:r>
            <a:r>
              <a:rPr lang="en-US" sz="800" i="1" kern="100" dirty="0">
                <a:effectLst/>
                <a:latin typeface="Segoe UI" panose="020B0502040204020203" pitchFamily="34" charset="0"/>
                <a:ea typeface="Aptos" panose="020B0004020202020204" pitchFamily="34" charset="0"/>
                <a:cs typeface="Segoe UI" panose="020B0502040204020203" pitchFamily="34" charset="0"/>
              </a:rPr>
              <a:t>Faster RCNN | ML</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u="sng" kern="100"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5"/>
              </a:rPr>
              <a:t>https://www.geeksforgeeks.org/faster-r-cnn-ml/</a:t>
            </a:r>
            <a:endParaRPr lang="en-US" sz="800" kern="100" dirty="0">
              <a:effectLst/>
              <a:latin typeface="Segoe UI" panose="020B0502040204020203" pitchFamily="34" charset="0"/>
              <a:ea typeface="Aptos" panose="020B0004020202020204" pitchFamily="34" charset="0"/>
              <a:cs typeface="Segoe UI" panose="020B0502040204020203" pitchFamily="34" charset="0"/>
            </a:endParaRPr>
          </a:p>
          <a:p>
            <a:pPr marL="0" marR="0" indent="0">
              <a:lnSpc>
                <a:spcPct val="100000"/>
              </a:lnSpc>
              <a:spcBef>
                <a:spcPts val="200"/>
              </a:spcBef>
              <a:spcAft>
                <a:spcPts val="200"/>
              </a:spcAft>
              <a:buNone/>
            </a:pPr>
            <a:r>
              <a:rPr lang="en-US" sz="800"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Weng, L. (2017, December 31). Object Detection for Dummies Part 3: R-CNN Family. </a:t>
            </a:r>
            <a:r>
              <a:rPr lang="en-US" sz="800" i="1" dirty="0" err="1">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Lil’Log</a:t>
            </a:r>
            <a:r>
              <a:rPr lang="en-US" sz="800"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 </a:t>
            </a:r>
            <a:r>
              <a:rPr lang="en-US" sz="800" u="sng" dirty="0">
                <a:solidFill>
                  <a:srgbClr val="467886"/>
                </a:solidFill>
                <a:effectLst/>
                <a:latin typeface="Segoe UI" panose="020B0502040204020203" pitchFamily="34" charset="0"/>
                <a:ea typeface="Times New Roman" panose="02020603050405020304" pitchFamily="18" charset="0"/>
                <a:cs typeface="Segoe UI" panose="020B0502040204020203" pitchFamily="34" charset="0"/>
                <a:hlinkClick r:id="rId6"/>
              </a:rPr>
              <a:t>https://lilianweng.github.io/posts/2017-12-31-object-recognition-part-3/</a:t>
            </a:r>
            <a:endParaRPr lang="en-US" sz="800" dirty="0">
              <a:effectLst/>
              <a:latin typeface="Segoe UI" panose="020B0502040204020203" pitchFamily="34" charset="0"/>
              <a:ea typeface="MS Mincho" panose="02020609040205080304" pitchFamily="49" charset="-128"/>
              <a:cs typeface="Segoe UI" panose="020B0502040204020203" pitchFamily="34" charset="0"/>
            </a:endParaRPr>
          </a:p>
          <a:p>
            <a:pPr marL="0" marR="0" indent="0">
              <a:lnSpc>
                <a:spcPct val="100000"/>
              </a:lnSpc>
              <a:spcBef>
                <a:spcPts val="200"/>
              </a:spcBef>
              <a:spcAft>
                <a:spcPts val="200"/>
              </a:spcAft>
              <a:buNone/>
            </a:pPr>
            <a:r>
              <a:rPr lang="en-US" sz="800"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Li, X., J., Wang, S., Zhao, Y., Zhao, C., &amp; University of California, San Diego. (2021). </a:t>
            </a:r>
            <a:r>
              <a:rPr lang="en-US" sz="800" i="1"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Object Detection using Faster R-CNN</a:t>
            </a:r>
            <a:r>
              <a:rPr lang="en-US" sz="800"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 [Report]. </a:t>
            </a:r>
            <a:r>
              <a:rPr lang="en-US" sz="800" u="sng" dirty="0">
                <a:solidFill>
                  <a:srgbClr val="467886"/>
                </a:solidFill>
                <a:effectLst/>
                <a:latin typeface="Segoe UI" panose="020B0502040204020203" pitchFamily="34" charset="0"/>
                <a:ea typeface="Times New Roman" panose="02020603050405020304" pitchFamily="18" charset="0"/>
                <a:cs typeface="Segoe UI" panose="020B0502040204020203" pitchFamily="34" charset="0"/>
                <a:hlinkClick r:id="rId7"/>
              </a:rPr>
              <a:t>https://noiselab.ucsd.edu/ECE228_2019/Reports/Report3.pdf</a:t>
            </a:r>
            <a:endParaRPr lang="en-US" sz="800" dirty="0">
              <a:effectLst/>
              <a:latin typeface="Segoe UI" panose="020B0502040204020203" pitchFamily="34" charset="0"/>
              <a:ea typeface="MS Mincho" panose="02020609040205080304" pitchFamily="49" charset="-128"/>
              <a:cs typeface="Segoe UI" panose="020B0502040204020203" pitchFamily="34" charset="0"/>
            </a:endParaRPr>
          </a:p>
          <a:p>
            <a:pPr marL="0" marR="0" indent="0">
              <a:lnSpc>
                <a:spcPct val="100000"/>
              </a:lnSpc>
              <a:spcBef>
                <a:spcPts val="200"/>
              </a:spcBef>
              <a:spcAft>
                <a:spcPts val="200"/>
              </a:spcAft>
              <a:buNone/>
            </a:pPr>
            <a:r>
              <a:rPr lang="en-US" sz="800" dirty="0" err="1">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GeeksforGeeks</a:t>
            </a:r>
            <a:r>
              <a:rPr lang="en-US" sz="800"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 (2024, January 2). </a:t>
            </a:r>
            <a:r>
              <a:rPr lang="en-US" sz="800" i="1"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Handling imbalanced data for classification</a:t>
            </a:r>
            <a:r>
              <a:rPr lang="en-US" sz="800"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 </a:t>
            </a:r>
            <a:r>
              <a:rPr lang="en-US" sz="800" dirty="0" err="1">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GeeksforGeeks</a:t>
            </a:r>
            <a:r>
              <a:rPr lang="en-US" sz="800"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 </a:t>
            </a:r>
            <a:r>
              <a:rPr lang="en-US" sz="800" u="sng" dirty="0">
                <a:solidFill>
                  <a:srgbClr val="467886"/>
                </a:solidFill>
                <a:effectLst/>
                <a:latin typeface="Segoe UI" panose="020B0502040204020203" pitchFamily="34" charset="0"/>
                <a:ea typeface="Times New Roman" panose="02020603050405020304" pitchFamily="18" charset="0"/>
                <a:cs typeface="Segoe UI" panose="020B0502040204020203" pitchFamily="34" charset="0"/>
                <a:hlinkClick r:id="rId8"/>
              </a:rPr>
              <a:t>https://www.geeksforgeeks.org/handling-imbalanced-data-for-classification/</a:t>
            </a:r>
            <a:r>
              <a:rPr lang="en-US" sz="800"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 </a:t>
            </a:r>
            <a:endParaRPr lang="en-US" sz="800" dirty="0">
              <a:latin typeface="Segoe UI" panose="020B0502040204020203" pitchFamily="34" charset="0"/>
              <a:ea typeface="MS Mincho" panose="02020609040205080304" pitchFamily="49" charset="-128"/>
              <a:cs typeface="Segoe UI" panose="020B0502040204020203" pitchFamily="34" charset="0"/>
            </a:endParaRPr>
          </a:p>
          <a:p>
            <a:pPr marL="0" marR="0" indent="0">
              <a:lnSpc>
                <a:spcPct val="100000"/>
              </a:lnSpc>
              <a:spcBef>
                <a:spcPts val="200"/>
              </a:spcBef>
              <a:spcAft>
                <a:spcPts val="200"/>
              </a:spcAft>
              <a:buNone/>
            </a:pPr>
            <a:r>
              <a:rPr lang="en-US" sz="800" dirty="0" err="1">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GeeksforGeeks</a:t>
            </a:r>
            <a:r>
              <a:rPr lang="en-US" sz="800"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 (2024, July 25). </a:t>
            </a:r>
            <a:r>
              <a:rPr lang="en-US" sz="800" i="1"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Evaluating Object Detection Models: Methods and Metrics</a:t>
            </a:r>
            <a:r>
              <a:rPr lang="en-US" sz="800"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 </a:t>
            </a:r>
            <a:r>
              <a:rPr lang="en-US" sz="800" dirty="0" err="1">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GeeksforGeeks</a:t>
            </a:r>
            <a:r>
              <a:rPr lang="en-US" sz="800" dirty="0">
                <a:solidFill>
                  <a:srgbClr val="05103E"/>
                </a:solidFill>
                <a:effectLst/>
                <a:latin typeface="Segoe UI" panose="020B0502040204020203" pitchFamily="34" charset="0"/>
                <a:ea typeface="Times New Roman" panose="02020603050405020304" pitchFamily="18" charset="0"/>
                <a:cs typeface="Segoe UI" panose="020B0502040204020203" pitchFamily="34" charset="0"/>
              </a:rPr>
              <a:t>. </a:t>
            </a:r>
            <a:r>
              <a:rPr lang="en-US" sz="800" u="sng" dirty="0">
                <a:solidFill>
                  <a:srgbClr val="467886"/>
                </a:solidFill>
                <a:effectLst/>
                <a:latin typeface="Segoe UI" panose="020B0502040204020203" pitchFamily="34" charset="0"/>
                <a:ea typeface="Times New Roman" panose="02020603050405020304" pitchFamily="18" charset="0"/>
                <a:cs typeface="Segoe UI" panose="020B0502040204020203" pitchFamily="34" charset="0"/>
                <a:hlinkClick r:id="rId9"/>
              </a:rPr>
              <a:t>https://www.geeksforgeeks.org/evaluating-object-detection-models-methods-and-metrics/</a:t>
            </a:r>
            <a:r>
              <a:rPr lang="en-US" sz="800" dirty="0">
                <a:effectLst/>
                <a:latin typeface="Segoe UI" panose="020B0502040204020203" pitchFamily="34" charset="0"/>
                <a:cs typeface="Segoe UI" panose="020B0502040204020203" pitchFamily="34" charset="0"/>
              </a:rPr>
              <a:t> </a:t>
            </a:r>
            <a:endParaRPr lang="en-US" sz="800" dirty="0">
              <a:latin typeface="Segoe UI" panose="020B0502040204020203" pitchFamily="34" charset="0"/>
              <a:cs typeface="Segoe UI" panose="020B0502040204020203" pitchFamily="34" charset="0"/>
            </a:endParaRPr>
          </a:p>
          <a:p>
            <a:pPr marL="0" indent="0">
              <a:lnSpc>
                <a:spcPct val="100000"/>
              </a:lnSpc>
              <a:spcBef>
                <a:spcPts val="200"/>
              </a:spcBef>
              <a:spcAft>
                <a:spcPts val="200"/>
              </a:spcAft>
              <a:buNone/>
            </a:pP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(2024b, July 9). </a:t>
            </a:r>
            <a:r>
              <a:rPr lang="en-US" sz="800" i="1" kern="100" dirty="0">
                <a:effectLst/>
                <a:latin typeface="Segoe UI" panose="020B0502040204020203" pitchFamily="34" charset="0"/>
                <a:ea typeface="Aptos" panose="020B0004020202020204" pitchFamily="34" charset="0"/>
                <a:cs typeface="Segoe UI" panose="020B0502040204020203" pitchFamily="34" charset="0"/>
              </a:rPr>
              <a:t>Backpropagation in neural network</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u="sng" kern="100"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10"/>
              </a:rPr>
              <a:t>https://www.geeksforgeeks.org/backpropagation-in-neural-network/</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p>
          <a:p>
            <a:pPr marL="0" marR="0" indent="0">
              <a:lnSpc>
                <a:spcPct val="100000"/>
              </a:lnSpc>
              <a:spcBef>
                <a:spcPts val="200"/>
              </a:spcBef>
              <a:spcAft>
                <a:spcPts val="200"/>
              </a:spcAft>
              <a:buNone/>
            </a:pP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(2024a, January 6). </a:t>
            </a:r>
            <a:r>
              <a:rPr lang="en-US" sz="800" i="1" kern="100" dirty="0">
                <a:effectLst/>
                <a:latin typeface="Segoe UI" panose="020B0502040204020203" pitchFamily="34" charset="0"/>
                <a:ea typeface="Aptos" panose="020B0004020202020204" pitchFamily="34" charset="0"/>
                <a:cs typeface="Segoe UI" panose="020B0502040204020203" pitchFamily="34" charset="0"/>
              </a:rPr>
              <a:t>Understanding PyTorch Learning Rate scheduling</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u="sng" kern="100"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11"/>
              </a:rPr>
              <a:t>https://www.geeksforgeeks.org/understanding-pytorch-learning-rate-scheduling/</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p>
          <a:p>
            <a:pPr marL="0" marR="0" indent="0">
              <a:lnSpc>
                <a:spcPct val="100000"/>
              </a:lnSpc>
              <a:spcBef>
                <a:spcPts val="200"/>
              </a:spcBef>
              <a:spcAft>
                <a:spcPts val="200"/>
              </a:spcAft>
              <a:buNone/>
            </a:pPr>
            <a:r>
              <a:rPr lang="en-US" sz="800" kern="100" dirty="0">
                <a:effectLst/>
                <a:latin typeface="Segoe UI" panose="020B0502040204020203" pitchFamily="34" charset="0"/>
                <a:ea typeface="Aptos" panose="020B0004020202020204" pitchFamily="34" charset="0"/>
                <a:cs typeface="Segoe UI" panose="020B0502040204020203" pitchFamily="34" charset="0"/>
              </a:rPr>
              <a:t>OpenAI. ChatGPT. Accessed October 1</a:t>
            </a:r>
            <a:r>
              <a:rPr lang="en-US" sz="800" kern="100" baseline="30000" dirty="0">
                <a:effectLst/>
                <a:latin typeface="Segoe UI" panose="020B0502040204020203" pitchFamily="34" charset="0"/>
                <a:ea typeface="Aptos" panose="020B0004020202020204" pitchFamily="34" charset="0"/>
                <a:cs typeface="Segoe UI" panose="020B0502040204020203" pitchFamily="34" charset="0"/>
              </a:rPr>
              <a:t>st</a:t>
            </a:r>
            <a:r>
              <a:rPr lang="en-US" sz="800" kern="100" dirty="0">
                <a:effectLst/>
                <a:latin typeface="Segoe UI" panose="020B0502040204020203" pitchFamily="34" charset="0"/>
                <a:ea typeface="Aptos" panose="020B0004020202020204" pitchFamily="34" charset="0"/>
                <a:cs typeface="Segoe UI" panose="020B0502040204020203" pitchFamily="34" charset="0"/>
              </a:rPr>
              <a:t>, 2024. </a:t>
            </a:r>
            <a:r>
              <a:rPr lang="en-US" sz="800" u="sng" kern="100"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12"/>
              </a:rPr>
              <a:t>https://chat.openai.com</a:t>
            </a:r>
            <a:endParaRPr lang="en-US" sz="800" kern="100" dirty="0">
              <a:effectLst/>
              <a:latin typeface="Segoe UI" panose="020B0502040204020203" pitchFamily="34" charset="0"/>
              <a:ea typeface="Aptos" panose="020B0004020202020204" pitchFamily="34" charset="0"/>
              <a:cs typeface="Segoe UI" panose="020B0502040204020203" pitchFamily="34" charset="0"/>
            </a:endParaRPr>
          </a:p>
          <a:p>
            <a:pPr marL="0" marR="0" indent="0">
              <a:lnSpc>
                <a:spcPct val="100000"/>
              </a:lnSpc>
              <a:spcBef>
                <a:spcPts val="200"/>
              </a:spcBef>
              <a:spcAft>
                <a:spcPts val="200"/>
              </a:spcAft>
              <a:buNone/>
            </a:pPr>
            <a:r>
              <a:rPr lang="en-US" sz="800" i="1" kern="100" dirty="0" err="1">
                <a:effectLst/>
                <a:latin typeface="Segoe UI" panose="020B0502040204020203" pitchFamily="34" charset="0"/>
                <a:ea typeface="Aptos" panose="020B0004020202020204" pitchFamily="34" charset="0"/>
                <a:cs typeface="Segoe UI" panose="020B0502040204020203" pitchFamily="34" charset="0"/>
              </a:rPr>
              <a:t>torch.optim</a:t>
            </a:r>
            <a:r>
              <a:rPr lang="en-US" sz="800" i="1" kern="100" dirty="0">
                <a:effectLst/>
                <a:latin typeface="Segoe UI" panose="020B0502040204020203" pitchFamily="34" charset="0"/>
                <a:ea typeface="Aptos" panose="020B0004020202020204" pitchFamily="34" charset="0"/>
                <a:cs typeface="Segoe UI" panose="020B0502040204020203" pitchFamily="34" charset="0"/>
              </a:rPr>
              <a:t> — PyTorch 2.4 documentation</a:t>
            </a:r>
            <a:r>
              <a:rPr lang="en-US" sz="800" kern="100" dirty="0">
                <a:effectLst/>
                <a:latin typeface="Segoe UI" panose="020B0502040204020203" pitchFamily="34" charset="0"/>
                <a:ea typeface="Aptos" panose="020B0004020202020204" pitchFamily="34" charset="0"/>
                <a:cs typeface="Segoe UI" panose="020B0502040204020203" pitchFamily="34" charset="0"/>
              </a:rPr>
              <a:t>. (2024) </a:t>
            </a:r>
            <a:r>
              <a:rPr lang="en-US" sz="800" u="sng" kern="100"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13"/>
              </a:rPr>
              <a:t>https://pytorch.org/docs/stable/optim.html</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p>
          <a:p>
            <a:pPr marL="0" marR="0" indent="0">
              <a:lnSpc>
                <a:spcPct val="100000"/>
              </a:lnSpc>
              <a:spcBef>
                <a:spcPts val="200"/>
              </a:spcBef>
              <a:spcAft>
                <a:spcPts val="200"/>
              </a:spcAft>
              <a:buNone/>
            </a:pPr>
            <a:r>
              <a:rPr lang="en-US" sz="800" kern="100" dirty="0">
                <a:effectLst/>
                <a:latin typeface="Segoe UI" panose="020B0502040204020203" pitchFamily="34" charset="0"/>
                <a:ea typeface="Aptos" panose="020B0004020202020204" pitchFamily="34" charset="0"/>
                <a:cs typeface="Segoe UI" panose="020B0502040204020203" pitchFamily="34" charset="0"/>
              </a:rPr>
              <a:t>IBM. (2024, August 13). Support Vector Machine. IBM. </a:t>
            </a:r>
            <a:r>
              <a:rPr lang="en-US" sz="800" u="sng" kern="100"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14"/>
              </a:rPr>
              <a:t>https://www.ibm.com/topics/support-vector-machine</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p>
          <a:p>
            <a:pPr marL="0" marR="0" indent="0">
              <a:lnSpc>
                <a:spcPct val="100000"/>
              </a:lnSpc>
              <a:spcBef>
                <a:spcPts val="200"/>
              </a:spcBef>
              <a:spcAft>
                <a:spcPts val="200"/>
              </a:spcAft>
              <a:buNone/>
            </a:pPr>
            <a:r>
              <a:rPr lang="en-US" sz="800" kern="100" dirty="0">
                <a:effectLst/>
                <a:latin typeface="Segoe UI" panose="020B0502040204020203" pitchFamily="34" charset="0"/>
                <a:ea typeface="Aptos" panose="020B0004020202020204" pitchFamily="34" charset="0"/>
                <a:cs typeface="Segoe UI" panose="020B0502040204020203" pitchFamily="34" charset="0"/>
              </a:rPr>
              <a:t>OpenAI. ChatGPT. Accessed September 26, 2024. </a:t>
            </a:r>
            <a:r>
              <a:rPr lang="en-US" sz="800" u="sng" kern="100"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12"/>
              </a:rPr>
              <a:t>https://chat.openai.com</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p>
          <a:p>
            <a:pPr marL="0" marR="0" indent="0">
              <a:lnSpc>
                <a:spcPct val="100000"/>
              </a:lnSpc>
              <a:spcBef>
                <a:spcPts val="200"/>
              </a:spcBef>
              <a:spcAft>
                <a:spcPts val="200"/>
              </a:spcAft>
              <a:buNone/>
            </a:pP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(2024, July 4). Support Vector Machine (SVM) algorithm. </a:t>
            </a:r>
            <a:r>
              <a:rPr lang="en-US" sz="800" kern="100" dirty="0" err="1">
                <a:effectLst/>
                <a:latin typeface="Segoe UI" panose="020B0502040204020203" pitchFamily="34" charset="0"/>
                <a:ea typeface="Aptos" panose="020B0004020202020204" pitchFamily="34" charset="0"/>
                <a:cs typeface="Segoe UI" panose="020B0502040204020203" pitchFamily="34" charset="0"/>
              </a:rPr>
              <a:t>GeeksforGeeks</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r>
              <a:rPr lang="en-US" sz="800" u="sng" kern="100"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15"/>
              </a:rPr>
              <a:t>https://www.geeksforgeeks.org/support-vector-machine-algorithm/</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p>
          <a:p>
            <a:pPr marL="0" indent="0">
              <a:lnSpc>
                <a:spcPct val="100000"/>
              </a:lnSpc>
              <a:spcBef>
                <a:spcPts val="200"/>
              </a:spcBef>
              <a:spcAft>
                <a:spcPts val="200"/>
              </a:spcAft>
              <a:buNone/>
            </a:pPr>
            <a:r>
              <a:rPr lang="en-US" sz="800" dirty="0">
                <a:effectLst/>
                <a:latin typeface="Segoe UI" panose="020B0502040204020203" pitchFamily="34" charset="0"/>
                <a:ea typeface="Aptos" panose="020B0004020202020204" pitchFamily="34" charset="0"/>
                <a:cs typeface="Segoe UI" panose="020B0502040204020203" pitchFamily="34" charset="0"/>
              </a:rPr>
              <a:t>CIFAR-10 and CIFAR-100 datasets. (n.d.). </a:t>
            </a:r>
            <a:r>
              <a:rPr lang="en-US" sz="800" u="sng" dirty="0">
                <a:solidFill>
                  <a:srgbClr val="467886"/>
                </a:solidFill>
                <a:effectLst/>
                <a:latin typeface="Segoe UI" panose="020B0502040204020203" pitchFamily="34" charset="0"/>
                <a:ea typeface="Aptos" panose="020B0004020202020204" pitchFamily="34" charset="0"/>
                <a:cs typeface="Segoe UI" panose="020B0502040204020203" pitchFamily="34" charset="0"/>
                <a:hlinkClick r:id="rId16"/>
              </a:rPr>
              <a:t>https://www.cs.toronto.edu/~kriz/cifar.html</a:t>
            </a:r>
            <a:r>
              <a:rPr lang="en-US" sz="800" dirty="0">
                <a:effectLst/>
                <a:latin typeface="Segoe UI" panose="020B0502040204020203" pitchFamily="34" charset="0"/>
                <a:cs typeface="Segoe UI" panose="020B0502040204020203" pitchFamily="34" charset="0"/>
              </a:rPr>
              <a:t> </a:t>
            </a:r>
            <a:endParaRPr lang="en-US" sz="800" kern="100" dirty="0">
              <a:effectLst/>
              <a:latin typeface="Segoe UI" panose="020B0502040204020203" pitchFamily="34" charset="0"/>
              <a:ea typeface="Aptos" panose="020B0004020202020204" pitchFamily="34" charset="0"/>
              <a:cs typeface="Segoe UI" panose="020B0502040204020203" pitchFamily="34" charset="0"/>
            </a:endParaRPr>
          </a:p>
          <a:p>
            <a:pPr marL="0" indent="0">
              <a:lnSpc>
                <a:spcPct val="100000"/>
              </a:lnSpc>
              <a:spcBef>
                <a:spcPts val="200"/>
              </a:spcBef>
              <a:spcAft>
                <a:spcPts val="200"/>
              </a:spcAft>
              <a:buNone/>
            </a:pPr>
            <a:r>
              <a:rPr lang="en-US" sz="800" kern="100" dirty="0">
                <a:effectLst/>
                <a:latin typeface="Segoe UI" panose="020B0502040204020203" pitchFamily="34" charset="0"/>
                <a:ea typeface="Aptos" panose="020B0004020202020204" pitchFamily="34" charset="0"/>
                <a:cs typeface="Segoe UI" panose="020B0502040204020203" pitchFamily="34" charset="0"/>
              </a:rPr>
              <a:t>K, M. (2024, November 17). Cutting-Edge algorithms revolutionizing image and video analysis in 2025. Medium. </a:t>
            </a:r>
            <a:r>
              <a:rPr lang="en-US" sz="800" kern="100" dirty="0">
                <a:effectLst/>
                <a:latin typeface="Segoe UI" panose="020B0502040204020203" pitchFamily="34" charset="0"/>
                <a:ea typeface="Aptos" panose="020B0004020202020204" pitchFamily="34" charset="0"/>
                <a:cs typeface="Segoe UI" panose="020B0502040204020203" pitchFamily="34" charset="0"/>
                <a:hlinkClick r:id="rId17"/>
              </a:rPr>
              <a:t>https://medium.com/@maheshhkanagavell/cutting-edge-algorithms-revolutionizing-image-and-video-analysis-in-2025-14f68cfb17a2</a:t>
            </a:r>
            <a:r>
              <a:rPr lang="en-US" sz="800" kern="100" dirty="0">
                <a:effectLst/>
                <a:latin typeface="Segoe UI" panose="020B0502040204020203" pitchFamily="34" charset="0"/>
                <a:ea typeface="Aptos" panose="020B0004020202020204" pitchFamily="34" charset="0"/>
                <a:cs typeface="Segoe UI" panose="020B0502040204020203" pitchFamily="34" charset="0"/>
              </a:rPr>
              <a:t> </a:t>
            </a:r>
          </a:p>
          <a:p>
            <a:pPr marL="0" indent="0">
              <a:lnSpc>
                <a:spcPct val="100000"/>
              </a:lnSpc>
              <a:spcBef>
                <a:spcPts val="200"/>
              </a:spcBef>
              <a:spcAft>
                <a:spcPts val="200"/>
              </a:spcAft>
              <a:buNone/>
            </a:pPr>
            <a:r>
              <a:rPr lang="en-US" sz="800" dirty="0" err="1">
                <a:latin typeface="Segoe UI" panose="020B0502040204020203" pitchFamily="34" charset="0"/>
                <a:cs typeface="Segoe UI" panose="020B0502040204020203" pitchFamily="34" charset="0"/>
              </a:rPr>
              <a:t>GeeksforGeeks</a:t>
            </a:r>
            <a:r>
              <a:rPr lang="en-US" sz="800" dirty="0">
                <a:latin typeface="Segoe UI" panose="020B0502040204020203" pitchFamily="34" charset="0"/>
                <a:cs typeface="Segoe UI" panose="020B0502040204020203" pitchFamily="34" charset="0"/>
              </a:rPr>
              <a:t>. (2024, June 12). What is Object Detection in Computer Vision? </a:t>
            </a:r>
            <a:r>
              <a:rPr lang="en-US" sz="800" dirty="0" err="1">
                <a:latin typeface="Segoe UI" panose="020B0502040204020203" pitchFamily="34" charset="0"/>
                <a:cs typeface="Segoe UI" panose="020B0502040204020203" pitchFamily="34" charset="0"/>
              </a:rPr>
              <a:t>GeeksforGeeks</a:t>
            </a:r>
            <a:r>
              <a:rPr lang="en-US" sz="800" dirty="0">
                <a:latin typeface="Segoe UI" panose="020B0502040204020203" pitchFamily="34" charset="0"/>
                <a:cs typeface="Segoe UI" panose="020B0502040204020203" pitchFamily="34" charset="0"/>
              </a:rPr>
              <a:t>. </a:t>
            </a:r>
            <a:r>
              <a:rPr lang="en-US" sz="800" dirty="0">
                <a:latin typeface="Segoe UI" panose="020B0502040204020203" pitchFamily="34" charset="0"/>
                <a:cs typeface="Segoe UI" panose="020B0502040204020203" pitchFamily="34" charset="0"/>
                <a:hlinkClick r:id="rId2"/>
              </a:rPr>
              <a:t>https://www.geeksforgeeks.org/what-is-object-detection-in-computer-vision/</a:t>
            </a:r>
            <a:r>
              <a:rPr lang="en-US" sz="800" dirty="0">
                <a:latin typeface="Segoe UI" panose="020B0502040204020203" pitchFamily="34" charset="0"/>
                <a:cs typeface="Segoe UI" panose="020B0502040204020203" pitchFamily="34" charset="0"/>
              </a:rPr>
              <a:t> </a:t>
            </a:r>
          </a:p>
          <a:p>
            <a:pPr marL="0" indent="0">
              <a:lnSpc>
                <a:spcPct val="100000"/>
              </a:lnSpc>
              <a:spcBef>
                <a:spcPts val="200"/>
              </a:spcBef>
              <a:spcAft>
                <a:spcPts val="200"/>
              </a:spcAft>
              <a:buNone/>
            </a:pPr>
            <a:r>
              <a:rPr lang="en-US" sz="800" dirty="0" err="1">
                <a:latin typeface="Segoe UI" panose="020B0502040204020203" pitchFamily="34" charset="0"/>
                <a:cs typeface="Segoe UI" panose="020B0502040204020203" pitchFamily="34" charset="0"/>
              </a:rPr>
              <a:t>GeeksforGeeks</a:t>
            </a:r>
            <a:r>
              <a:rPr lang="en-US" sz="800" dirty="0">
                <a:latin typeface="Segoe UI" panose="020B0502040204020203" pitchFamily="34" charset="0"/>
                <a:cs typeface="Segoe UI" panose="020B0502040204020203" pitchFamily="34" charset="0"/>
              </a:rPr>
              <a:t>. (2024, September 20). CIFAR10 Image classification in TensorFlow. </a:t>
            </a:r>
            <a:r>
              <a:rPr lang="en-US" sz="800" dirty="0" err="1">
                <a:latin typeface="Segoe UI" panose="020B0502040204020203" pitchFamily="34" charset="0"/>
                <a:cs typeface="Segoe UI" panose="020B0502040204020203" pitchFamily="34" charset="0"/>
              </a:rPr>
              <a:t>GeeksforGeeks</a:t>
            </a:r>
            <a:r>
              <a:rPr lang="en-US" sz="800" dirty="0">
                <a:latin typeface="Segoe UI" panose="020B0502040204020203" pitchFamily="34" charset="0"/>
                <a:cs typeface="Segoe UI" panose="020B0502040204020203" pitchFamily="34" charset="0"/>
              </a:rPr>
              <a:t>. </a:t>
            </a:r>
            <a:r>
              <a:rPr lang="en-US" sz="800" dirty="0">
                <a:latin typeface="Segoe UI" panose="020B0502040204020203" pitchFamily="34" charset="0"/>
                <a:cs typeface="Segoe UI" panose="020B0502040204020203" pitchFamily="34" charset="0"/>
                <a:hlinkClick r:id="rId18"/>
              </a:rPr>
              <a:t>https://www.geeksforgeeks.org/cifar-10-image-classification-in-tensorflow/</a:t>
            </a:r>
            <a:r>
              <a:rPr lang="en-US" sz="800" dirty="0">
                <a:latin typeface="Segoe UI" panose="020B0502040204020203" pitchFamily="34" charset="0"/>
                <a:cs typeface="Segoe UI" panose="020B0502040204020203" pitchFamily="34" charset="0"/>
              </a:rPr>
              <a:t> </a:t>
            </a:r>
          </a:p>
          <a:p>
            <a:pPr marL="0" indent="0">
              <a:lnSpc>
                <a:spcPct val="100000"/>
              </a:lnSpc>
              <a:spcBef>
                <a:spcPts val="200"/>
              </a:spcBef>
              <a:spcAft>
                <a:spcPts val="200"/>
              </a:spcAft>
              <a:buNone/>
            </a:pPr>
            <a:r>
              <a:rPr lang="en-US" sz="800" dirty="0" err="1">
                <a:latin typeface="Segoe UI" panose="020B0502040204020203" pitchFamily="34" charset="0"/>
                <a:cs typeface="Segoe UI" panose="020B0502040204020203" pitchFamily="34" charset="0"/>
              </a:rPr>
              <a:t>GeeksforGeeks</a:t>
            </a:r>
            <a:r>
              <a:rPr lang="en-US" sz="800" dirty="0">
                <a:latin typeface="Segoe UI" panose="020B0502040204020203" pitchFamily="34" charset="0"/>
                <a:cs typeface="Segoe UI" panose="020B0502040204020203" pitchFamily="34" charset="0"/>
              </a:rPr>
              <a:t>. (2022, December 6). YOLO v2 Object Detection. </a:t>
            </a:r>
            <a:r>
              <a:rPr lang="en-US" sz="800" dirty="0" err="1">
                <a:latin typeface="Segoe UI" panose="020B0502040204020203" pitchFamily="34" charset="0"/>
                <a:cs typeface="Segoe UI" panose="020B0502040204020203" pitchFamily="34" charset="0"/>
              </a:rPr>
              <a:t>GeeksforGeeks</a:t>
            </a:r>
            <a:r>
              <a:rPr lang="en-US" sz="800" dirty="0">
                <a:latin typeface="Segoe UI" panose="020B0502040204020203" pitchFamily="34" charset="0"/>
                <a:cs typeface="Segoe UI" panose="020B0502040204020203" pitchFamily="34" charset="0"/>
              </a:rPr>
              <a:t>. </a:t>
            </a:r>
            <a:r>
              <a:rPr lang="en-US" sz="800" dirty="0">
                <a:latin typeface="Segoe UI" panose="020B0502040204020203" pitchFamily="34" charset="0"/>
                <a:cs typeface="Segoe UI" panose="020B0502040204020203" pitchFamily="34" charset="0"/>
                <a:hlinkClick r:id="rId4"/>
              </a:rPr>
              <a:t>https://www.geeksforgeeks.org/yolo-v2-object-detection/</a:t>
            </a:r>
            <a:r>
              <a:rPr lang="en-US" sz="800" dirty="0">
                <a:latin typeface="Segoe UI" panose="020B0502040204020203" pitchFamily="34" charset="0"/>
                <a:cs typeface="Segoe UI" panose="020B0502040204020203" pitchFamily="34" charset="0"/>
              </a:rPr>
              <a:t> </a:t>
            </a:r>
          </a:p>
          <a:p>
            <a:pPr marL="0" indent="0">
              <a:lnSpc>
                <a:spcPct val="100000"/>
              </a:lnSpc>
              <a:spcBef>
                <a:spcPts val="200"/>
              </a:spcBef>
              <a:spcAft>
                <a:spcPts val="200"/>
              </a:spcAft>
              <a:buNone/>
            </a:pPr>
            <a:r>
              <a:rPr lang="en-US" sz="800" dirty="0" err="1">
                <a:latin typeface="Segoe UI" panose="020B0502040204020203" pitchFamily="34" charset="0"/>
                <a:cs typeface="Segoe UI" panose="020B0502040204020203" pitchFamily="34" charset="0"/>
              </a:rPr>
              <a:t>Bessi</a:t>
            </a:r>
            <a:r>
              <a:rPr lang="en-US" sz="800" dirty="0">
                <a:latin typeface="Segoe UI" panose="020B0502040204020203" pitchFamily="34" charset="0"/>
                <a:cs typeface="Segoe UI" panose="020B0502040204020203" pitchFamily="34" charset="0"/>
              </a:rPr>
              <a:t>, L. (2023, July 16). #29 object detection: One stage vs two stage networks and evaluation. #29 Object detection: one stage vs two stage networks and evaluation. </a:t>
            </a:r>
            <a:r>
              <a:rPr lang="en-US" sz="800" dirty="0">
                <a:latin typeface="Segoe UI" panose="020B0502040204020203" pitchFamily="34" charset="0"/>
                <a:cs typeface="Segoe UI" panose="020B0502040204020203" pitchFamily="34" charset="0"/>
                <a:hlinkClick r:id="rId19"/>
              </a:rPr>
              <a:t>https://machinelearningatscale.substack.com/p/computer-vision</a:t>
            </a:r>
            <a:r>
              <a:rPr lang="en-US" sz="800" dirty="0">
                <a:latin typeface="Segoe UI" panose="020B0502040204020203" pitchFamily="34" charset="0"/>
                <a:cs typeface="Segoe UI" panose="020B0502040204020203" pitchFamily="34" charset="0"/>
              </a:rPr>
              <a:t> </a:t>
            </a:r>
          </a:p>
          <a:p>
            <a:pPr marL="0" indent="0">
              <a:lnSpc>
                <a:spcPct val="100000"/>
              </a:lnSpc>
              <a:spcBef>
                <a:spcPts val="200"/>
              </a:spcBef>
              <a:spcAft>
                <a:spcPts val="200"/>
              </a:spcAft>
              <a:buNone/>
            </a:pPr>
            <a:r>
              <a:rPr lang="en-US" sz="800" dirty="0" err="1">
                <a:effectLst/>
                <a:latin typeface="Segoe UI" panose="020B0502040204020203" pitchFamily="34" charset="0"/>
                <a:cs typeface="Segoe UI" panose="020B0502040204020203" pitchFamily="34" charset="0"/>
              </a:rPr>
              <a:t>Bandyk</a:t>
            </a:r>
            <a:r>
              <a:rPr lang="en-US" sz="800" dirty="0">
                <a:effectLst/>
                <a:latin typeface="Segoe UI" panose="020B0502040204020203" pitchFamily="34" charset="0"/>
                <a:cs typeface="Segoe UI" panose="020B0502040204020203" pitchFamily="34" charset="0"/>
              </a:rPr>
              <a:t>, M. G., </a:t>
            </a:r>
            <a:r>
              <a:rPr lang="en-US" sz="800" dirty="0" err="1">
                <a:effectLst/>
                <a:latin typeface="Segoe UI" panose="020B0502040204020203" pitchFamily="34" charset="0"/>
                <a:cs typeface="Segoe UI" panose="020B0502040204020203" pitchFamily="34" charset="0"/>
              </a:rPr>
              <a:t>Gopireddy</a:t>
            </a:r>
            <a:r>
              <a:rPr lang="en-US" sz="800" dirty="0">
                <a:effectLst/>
                <a:latin typeface="Segoe UI" panose="020B0502040204020203" pitchFamily="34" charset="0"/>
                <a:cs typeface="Segoe UI" panose="020B0502040204020203" pitchFamily="34" charset="0"/>
              </a:rPr>
              <a:t>, D. R., Lall, C., Balaji, K., &amp; </a:t>
            </a:r>
            <a:r>
              <a:rPr lang="en-US" sz="800" dirty="0" err="1">
                <a:effectLst/>
                <a:latin typeface="Segoe UI" panose="020B0502040204020203" pitchFamily="34" charset="0"/>
                <a:cs typeface="Segoe UI" panose="020B0502040204020203" pitchFamily="34" charset="0"/>
              </a:rPr>
              <a:t>Dolz</a:t>
            </a:r>
            <a:r>
              <a:rPr lang="en-US" sz="800" dirty="0">
                <a:effectLst/>
                <a:latin typeface="Segoe UI" panose="020B0502040204020203" pitchFamily="34" charset="0"/>
                <a:cs typeface="Segoe UI" panose="020B0502040204020203" pitchFamily="34" charset="0"/>
              </a:rPr>
              <a:t>, J. (2021). MRI and CT bladder segmentation from classical to deep learning based approaches: Current limitations and lessons. </a:t>
            </a:r>
            <a:r>
              <a:rPr lang="en-US" sz="800" i="1" dirty="0">
                <a:effectLst/>
                <a:latin typeface="Segoe UI" panose="020B0502040204020203" pitchFamily="34" charset="0"/>
                <a:cs typeface="Segoe UI" panose="020B0502040204020203" pitchFamily="34" charset="0"/>
              </a:rPr>
              <a:t>Computers in Biology and Medicine</a:t>
            </a:r>
            <a:r>
              <a:rPr lang="en-US" sz="800" dirty="0">
                <a:effectLst/>
                <a:latin typeface="Segoe UI" panose="020B0502040204020203" pitchFamily="34" charset="0"/>
                <a:cs typeface="Segoe UI" panose="020B0502040204020203" pitchFamily="34" charset="0"/>
              </a:rPr>
              <a:t>, </a:t>
            </a:r>
            <a:r>
              <a:rPr lang="en-US" sz="800" i="1" dirty="0">
                <a:effectLst/>
                <a:latin typeface="Segoe UI" panose="020B0502040204020203" pitchFamily="34" charset="0"/>
                <a:cs typeface="Segoe UI" panose="020B0502040204020203" pitchFamily="34" charset="0"/>
              </a:rPr>
              <a:t>134</a:t>
            </a:r>
            <a:r>
              <a:rPr lang="en-US" sz="800" dirty="0">
                <a:effectLst/>
                <a:latin typeface="Segoe UI" panose="020B0502040204020203" pitchFamily="34" charset="0"/>
                <a:cs typeface="Segoe UI" panose="020B0502040204020203" pitchFamily="34" charset="0"/>
              </a:rPr>
              <a:t>, 104472. </a:t>
            </a:r>
            <a:r>
              <a:rPr lang="en-US" sz="800" dirty="0">
                <a:effectLst/>
                <a:latin typeface="Segoe UI" panose="020B0502040204020203" pitchFamily="34" charset="0"/>
                <a:cs typeface="Segoe UI" panose="020B0502040204020203" pitchFamily="34" charset="0"/>
                <a:hlinkClick r:id="rId20"/>
              </a:rPr>
              <a:t>https://doi.org/10.1016/j.compbiomed.2021.104472</a:t>
            </a:r>
            <a:r>
              <a:rPr lang="en-US" sz="800" dirty="0">
                <a:effectLst/>
                <a:latin typeface="Segoe UI" panose="020B0502040204020203" pitchFamily="34" charset="0"/>
                <a:cs typeface="Segoe UI" panose="020B0502040204020203" pitchFamily="34" charset="0"/>
              </a:rPr>
              <a:t> </a:t>
            </a:r>
          </a:p>
          <a:p>
            <a:pPr marL="0" indent="0">
              <a:lnSpc>
                <a:spcPct val="100000"/>
              </a:lnSpc>
              <a:spcBef>
                <a:spcPts val="200"/>
              </a:spcBef>
              <a:spcAft>
                <a:spcPts val="200"/>
              </a:spcAft>
              <a:buNone/>
            </a:pPr>
            <a:r>
              <a:rPr lang="en-US" sz="800" dirty="0">
                <a:effectLst/>
                <a:latin typeface="Segoe UI" panose="020B0502040204020203" pitchFamily="34" charset="0"/>
                <a:cs typeface="Segoe UI" panose="020B0502040204020203" pitchFamily="34" charset="0"/>
              </a:rPr>
              <a:t>Li, J., Jiang, P., An, Q., Wang, G., &amp; Kong, H. (2023). Medical image identification methods: A review. </a:t>
            </a:r>
            <a:r>
              <a:rPr lang="en-US" sz="800" i="1" dirty="0">
                <a:effectLst/>
                <a:latin typeface="Segoe UI" panose="020B0502040204020203" pitchFamily="34" charset="0"/>
                <a:cs typeface="Segoe UI" panose="020B0502040204020203" pitchFamily="34" charset="0"/>
              </a:rPr>
              <a:t>Computers in Biology and Medicine</a:t>
            </a:r>
            <a:r>
              <a:rPr lang="en-US" sz="800" dirty="0">
                <a:effectLst/>
                <a:latin typeface="Segoe UI" panose="020B0502040204020203" pitchFamily="34" charset="0"/>
                <a:cs typeface="Segoe UI" panose="020B0502040204020203" pitchFamily="34" charset="0"/>
              </a:rPr>
              <a:t>, </a:t>
            </a:r>
            <a:r>
              <a:rPr lang="en-US" sz="800" i="1" dirty="0">
                <a:effectLst/>
                <a:latin typeface="Segoe UI" panose="020B0502040204020203" pitchFamily="34" charset="0"/>
                <a:cs typeface="Segoe UI" panose="020B0502040204020203" pitchFamily="34" charset="0"/>
              </a:rPr>
              <a:t>169</a:t>
            </a:r>
            <a:r>
              <a:rPr lang="en-US" sz="800" dirty="0">
                <a:effectLst/>
                <a:latin typeface="Segoe UI" panose="020B0502040204020203" pitchFamily="34" charset="0"/>
                <a:cs typeface="Segoe UI" panose="020B0502040204020203" pitchFamily="34" charset="0"/>
              </a:rPr>
              <a:t>, 107777. </a:t>
            </a:r>
            <a:r>
              <a:rPr lang="en-US" sz="800" dirty="0">
                <a:effectLst/>
                <a:latin typeface="Segoe UI" panose="020B0502040204020203" pitchFamily="34" charset="0"/>
                <a:cs typeface="Segoe UI" panose="020B0502040204020203" pitchFamily="34" charset="0"/>
                <a:hlinkClick r:id="rId21"/>
              </a:rPr>
              <a:t>https://doi.org/10.1016/j.compbiomed.2023.107777</a:t>
            </a:r>
            <a:r>
              <a:rPr lang="en-US" sz="800" dirty="0">
                <a:effectLst/>
                <a:latin typeface="Segoe UI" panose="020B0502040204020203" pitchFamily="34" charset="0"/>
                <a:cs typeface="Segoe UI" panose="020B0502040204020203" pitchFamily="34" charset="0"/>
              </a:rPr>
              <a:t> </a:t>
            </a:r>
          </a:p>
          <a:p>
            <a:pPr marL="0" indent="0">
              <a:lnSpc>
                <a:spcPct val="100000"/>
              </a:lnSpc>
              <a:spcBef>
                <a:spcPts val="200"/>
              </a:spcBef>
              <a:spcAft>
                <a:spcPts val="200"/>
              </a:spcAft>
              <a:buNone/>
            </a:pPr>
            <a:r>
              <a:rPr lang="en-US" sz="800" dirty="0">
                <a:effectLst/>
                <a:latin typeface="Segoe UI" panose="020B0502040204020203" pitchFamily="34" charset="0"/>
                <a:cs typeface="Segoe UI" panose="020B0502040204020203" pitchFamily="34" charset="0"/>
              </a:rPr>
              <a:t>Abbasi, M., </a:t>
            </a:r>
            <a:r>
              <a:rPr lang="en-US" sz="800" dirty="0" err="1">
                <a:effectLst/>
                <a:latin typeface="Segoe UI" panose="020B0502040204020203" pitchFamily="34" charset="0"/>
                <a:cs typeface="Segoe UI" panose="020B0502040204020203" pitchFamily="34" charset="0"/>
              </a:rPr>
              <a:t>Shahraki</a:t>
            </a:r>
            <a:r>
              <a:rPr lang="en-US" sz="800" dirty="0">
                <a:effectLst/>
                <a:latin typeface="Segoe UI" panose="020B0502040204020203" pitchFamily="34" charset="0"/>
                <a:cs typeface="Segoe UI" panose="020B0502040204020203" pitchFamily="34" charset="0"/>
              </a:rPr>
              <a:t>, A., &amp; </a:t>
            </a:r>
            <a:r>
              <a:rPr lang="en-US" sz="800" dirty="0" err="1">
                <a:effectLst/>
                <a:latin typeface="Segoe UI" panose="020B0502040204020203" pitchFamily="34" charset="0"/>
                <a:cs typeface="Segoe UI" panose="020B0502040204020203" pitchFamily="34" charset="0"/>
              </a:rPr>
              <a:t>Taherkordi</a:t>
            </a:r>
            <a:r>
              <a:rPr lang="en-US" sz="800" dirty="0">
                <a:effectLst/>
                <a:latin typeface="Segoe UI" panose="020B0502040204020203" pitchFamily="34" charset="0"/>
                <a:cs typeface="Segoe UI" panose="020B0502040204020203" pitchFamily="34" charset="0"/>
              </a:rPr>
              <a:t>, A. (2021). Deep Learning for Network Traffic Monitoring and Analysis (NTMA): a survey. </a:t>
            </a:r>
            <a:r>
              <a:rPr lang="en-US" sz="800" i="1" dirty="0">
                <a:effectLst/>
                <a:latin typeface="Segoe UI" panose="020B0502040204020203" pitchFamily="34" charset="0"/>
                <a:cs typeface="Segoe UI" panose="020B0502040204020203" pitchFamily="34" charset="0"/>
              </a:rPr>
              <a:t>Computer Communications</a:t>
            </a:r>
            <a:r>
              <a:rPr lang="en-US" sz="800" dirty="0">
                <a:effectLst/>
                <a:latin typeface="Segoe UI" panose="020B0502040204020203" pitchFamily="34" charset="0"/>
                <a:cs typeface="Segoe UI" panose="020B0502040204020203" pitchFamily="34" charset="0"/>
              </a:rPr>
              <a:t>, </a:t>
            </a:r>
            <a:r>
              <a:rPr lang="en-US" sz="800" i="1" dirty="0">
                <a:effectLst/>
                <a:latin typeface="Segoe UI" panose="020B0502040204020203" pitchFamily="34" charset="0"/>
                <a:cs typeface="Segoe UI" panose="020B0502040204020203" pitchFamily="34" charset="0"/>
              </a:rPr>
              <a:t>170</a:t>
            </a:r>
            <a:r>
              <a:rPr lang="en-US" sz="800" dirty="0">
                <a:effectLst/>
                <a:latin typeface="Segoe UI" panose="020B0502040204020203" pitchFamily="34" charset="0"/>
                <a:cs typeface="Segoe UI" panose="020B0502040204020203" pitchFamily="34" charset="0"/>
              </a:rPr>
              <a:t>, 19–41. </a:t>
            </a:r>
            <a:r>
              <a:rPr lang="en-US" sz="800" dirty="0">
                <a:effectLst/>
                <a:latin typeface="Segoe UI" panose="020B0502040204020203" pitchFamily="34" charset="0"/>
                <a:cs typeface="Segoe UI" panose="020B0502040204020203" pitchFamily="34" charset="0"/>
                <a:hlinkClick r:id="rId22"/>
              </a:rPr>
              <a:t>https://doi.org/10.1016/j.comcom.2021.01.021</a:t>
            </a:r>
            <a:r>
              <a:rPr lang="en-US" sz="800" dirty="0">
                <a:effectLst/>
                <a:latin typeface="Segoe UI" panose="020B0502040204020203" pitchFamily="34" charset="0"/>
                <a:cs typeface="Segoe UI" panose="020B0502040204020203" pitchFamily="34" charset="0"/>
              </a:rPr>
              <a:t> </a:t>
            </a:r>
          </a:p>
          <a:p>
            <a:pPr marL="0" indent="0">
              <a:lnSpc>
                <a:spcPct val="100000"/>
              </a:lnSpc>
              <a:spcBef>
                <a:spcPts val="200"/>
              </a:spcBef>
              <a:spcAft>
                <a:spcPts val="200"/>
              </a:spcAft>
              <a:buNone/>
            </a:pPr>
            <a:r>
              <a:rPr lang="en-US" sz="800" dirty="0" err="1">
                <a:effectLst/>
                <a:latin typeface="Segoe UI" panose="020B0502040204020203" pitchFamily="34" charset="0"/>
                <a:cs typeface="Segoe UI" panose="020B0502040204020203" pitchFamily="34" charset="0"/>
              </a:rPr>
              <a:t>Maniriho</a:t>
            </a:r>
            <a:r>
              <a:rPr lang="en-US" sz="800" dirty="0">
                <a:effectLst/>
                <a:latin typeface="Segoe UI" panose="020B0502040204020203" pitchFamily="34" charset="0"/>
                <a:cs typeface="Segoe UI" panose="020B0502040204020203" pitchFamily="34" charset="0"/>
              </a:rPr>
              <a:t>, P., Mahmood, A. N., &amp; Chowdhury, M. J. M. (2021). A study on malicious software </a:t>
            </a:r>
            <a:r>
              <a:rPr lang="en-US" sz="800" dirty="0" err="1">
                <a:effectLst/>
                <a:latin typeface="Segoe UI" panose="020B0502040204020203" pitchFamily="34" charset="0"/>
                <a:cs typeface="Segoe UI" panose="020B0502040204020203" pitchFamily="34" charset="0"/>
              </a:rPr>
              <a:t>behaviour</a:t>
            </a:r>
            <a:r>
              <a:rPr lang="en-US" sz="800" dirty="0">
                <a:effectLst/>
                <a:latin typeface="Segoe UI" panose="020B0502040204020203" pitchFamily="34" charset="0"/>
                <a:cs typeface="Segoe UI" panose="020B0502040204020203" pitchFamily="34" charset="0"/>
              </a:rPr>
              <a:t> analysis and detection techniques: Taxonomy, current trends and challenges. </a:t>
            </a:r>
            <a:r>
              <a:rPr lang="en-US" sz="800" i="1" dirty="0">
                <a:effectLst/>
                <a:latin typeface="Segoe UI" panose="020B0502040204020203" pitchFamily="34" charset="0"/>
                <a:cs typeface="Segoe UI" panose="020B0502040204020203" pitchFamily="34" charset="0"/>
              </a:rPr>
              <a:t>Future Generation Computer Systems</a:t>
            </a:r>
            <a:r>
              <a:rPr lang="en-US" sz="800" dirty="0">
                <a:effectLst/>
                <a:latin typeface="Segoe UI" panose="020B0502040204020203" pitchFamily="34" charset="0"/>
                <a:cs typeface="Segoe UI" panose="020B0502040204020203" pitchFamily="34" charset="0"/>
              </a:rPr>
              <a:t>, </a:t>
            </a:r>
            <a:r>
              <a:rPr lang="en-US" sz="800" i="1" dirty="0">
                <a:effectLst/>
                <a:latin typeface="Segoe UI" panose="020B0502040204020203" pitchFamily="34" charset="0"/>
                <a:cs typeface="Segoe UI" panose="020B0502040204020203" pitchFamily="34" charset="0"/>
              </a:rPr>
              <a:t>130</a:t>
            </a:r>
            <a:r>
              <a:rPr lang="en-US" sz="800" dirty="0">
                <a:effectLst/>
                <a:latin typeface="Segoe UI" panose="020B0502040204020203" pitchFamily="34" charset="0"/>
                <a:cs typeface="Segoe UI" panose="020B0502040204020203" pitchFamily="34" charset="0"/>
              </a:rPr>
              <a:t>, 1–18. </a:t>
            </a:r>
            <a:r>
              <a:rPr lang="en-US" sz="800" dirty="0">
                <a:effectLst/>
                <a:latin typeface="Segoe UI" panose="020B0502040204020203" pitchFamily="34" charset="0"/>
                <a:cs typeface="Segoe UI" panose="020B0502040204020203" pitchFamily="34" charset="0"/>
                <a:hlinkClick r:id="rId23"/>
              </a:rPr>
              <a:t>https://doi.org/10.1016/j.future.2021.11.030</a:t>
            </a:r>
            <a:r>
              <a:rPr lang="en-US" sz="800" dirty="0">
                <a:effectLst/>
                <a:latin typeface="Segoe UI" panose="020B0502040204020203" pitchFamily="34" charset="0"/>
                <a:cs typeface="Segoe UI" panose="020B0502040204020203" pitchFamily="34" charset="0"/>
              </a:rPr>
              <a:t> </a:t>
            </a:r>
          </a:p>
          <a:p>
            <a:pPr marL="0" indent="0">
              <a:lnSpc>
                <a:spcPct val="100000"/>
              </a:lnSpc>
              <a:spcBef>
                <a:spcPts val="200"/>
              </a:spcBef>
              <a:spcAft>
                <a:spcPts val="200"/>
              </a:spcAft>
              <a:buNone/>
            </a:pPr>
            <a:r>
              <a:rPr lang="en-US" sz="800" dirty="0">
                <a:effectLst/>
                <a:latin typeface="Segoe UI" panose="020B0502040204020203" pitchFamily="34" charset="0"/>
                <a:cs typeface="Segoe UI" panose="020B0502040204020203" pitchFamily="34" charset="0"/>
              </a:rPr>
              <a:t>Patel, N. (2024, August 13). The role of AI in healthcare. </a:t>
            </a:r>
            <a:r>
              <a:rPr lang="en-US" sz="800" i="1" dirty="0">
                <a:effectLst/>
                <a:latin typeface="Segoe UI" panose="020B0502040204020203" pitchFamily="34" charset="0"/>
                <a:cs typeface="Segoe UI" panose="020B0502040204020203" pitchFamily="34" charset="0"/>
              </a:rPr>
              <a:t>Forbes</a:t>
            </a:r>
            <a:r>
              <a:rPr lang="en-US" sz="800" dirty="0">
                <a:effectLst/>
                <a:latin typeface="Segoe UI" panose="020B0502040204020203" pitchFamily="34" charset="0"/>
                <a:cs typeface="Segoe UI" panose="020B0502040204020203" pitchFamily="34" charset="0"/>
              </a:rPr>
              <a:t>. </a:t>
            </a:r>
            <a:r>
              <a:rPr lang="en-US" sz="800" dirty="0">
                <a:effectLst/>
                <a:latin typeface="Segoe UI" panose="020B0502040204020203" pitchFamily="34" charset="0"/>
                <a:cs typeface="Segoe UI" panose="020B0502040204020203" pitchFamily="34" charset="0"/>
                <a:hlinkClick r:id="rId24"/>
              </a:rPr>
              <a:t>https://www.forbes.com/councils/forbestechcouncil/2024/01/18/the-role-of-ai-in-healthcare/</a:t>
            </a:r>
            <a:r>
              <a:rPr lang="en-US" sz="800" dirty="0">
                <a:effectLst/>
                <a:latin typeface="Segoe UI" panose="020B0502040204020203" pitchFamily="34" charset="0"/>
                <a:cs typeface="Segoe UI" panose="020B0502040204020203" pitchFamily="34" charset="0"/>
              </a:rPr>
              <a:t> </a:t>
            </a:r>
          </a:p>
          <a:p>
            <a:pPr marL="0" indent="0">
              <a:lnSpc>
                <a:spcPct val="100000"/>
              </a:lnSpc>
              <a:spcBef>
                <a:spcPts val="200"/>
              </a:spcBef>
              <a:spcAft>
                <a:spcPts val="200"/>
              </a:spcAft>
              <a:buNone/>
            </a:pPr>
            <a:endParaRPr lang="en-US" sz="800" dirty="0">
              <a:latin typeface="Segoe UI" panose="020B0502040204020203" pitchFamily="34" charset="0"/>
              <a:cs typeface="Segoe UI" panose="020B0502040204020203" pitchFamily="34" charset="0"/>
            </a:endParaRPr>
          </a:p>
          <a:p>
            <a:pPr marL="0" indent="0">
              <a:lnSpc>
                <a:spcPct val="100000"/>
              </a:lnSpc>
              <a:spcBef>
                <a:spcPts val="200"/>
              </a:spcBef>
              <a:spcAft>
                <a:spcPts val="200"/>
              </a:spcAft>
              <a:buNone/>
            </a:pPr>
            <a:endParaRPr lang="en-US" sz="800" dirty="0">
              <a:latin typeface="Segoe UI" panose="020B0502040204020203" pitchFamily="34" charset="0"/>
              <a:cs typeface="Segoe UI" panose="020B0502040204020203" pitchFamily="34" charset="0"/>
            </a:endParaRPr>
          </a:p>
          <a:p>
            <a:pPr marL="0" indent="0">
              <a:lnSpc>
                <a:spcPct val="100000"/>
              </a:lnSpc>
              <a:spcBef>
                <a:spcPts val="200"/>
              </a:spcBef>
              <a:spcAft>
                <a:spcPts val="200"/>
              </a:spcAft>
              <a:buNone/>
            </a:pPr>
            <a:endParaRPr lang="en-US" sz="800" dirty="0">
              <a:latin typeface="Segoe UI" panose="020B0502040204020203" pitchFamily="34" charset="0"/>
              <a:cs typeface="Segoe UI" panose="020B0502040204020203" pitchFamily="34" charset="0"/>
            </a:endParaRPr>
          </a:p>
          <a:p>
            <a:pPr marL="0" indent="0">
              <a:lnSpc>
                <a:spcPct val="100000"/>
              </a:lnSpc>
              <a:spcBef>
                <a:spcPts val="200"/>
              </a:spcBef>
              <a:spcAft>
                <a:spcPts val="200"/>
              </a:spcAft>
              <a:buNone/>
            </a:pPr>
            <a:endParaRPr lang="en-US" sz="800"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3226278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4A537-A75D-1BC0-EB9B-7642C9EA95B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6799935-1D36-E74C-C385-700E14982096}"/>
              </a:ext>
            </a:extLst>
          </p:cNvPr>
          <p:cNvSpPr>
            <a:spLocks noGrp="1"/>
          </p:cNvSpPr>
          <p:nvPr>
            <p:ph type="title"/>
          </p:nvPr>
        </p:nvSpPr>
        <p:spPr/>
        <p:txBody>
          <a:bodyPr>
            <a:normAutofit/>
          </a:bodyPr>
          <a:lstStyle/>
          <a:p>
            <a:r>
              <a:rPr lang="en-US" sz="5000" dirty="0">
                <a:latin typeface="Segoe UI" panose="020B0502040204020203" pitchFamily="34" charset="0"/>
                <a:cs typeface="Segoe UI" panose="020B0502040204020203" pitchFamily="34" charset="0"/>
              </a:rPr>
              <a:t>Introduction</a:t>
            </a:r>
          </a:p>
        </p:txBody>
      </p:sp>
      <p:sp>
        <p:nvSpPr>
          <p:cNvPr id="5" name="Content Placeholder 4">
            <a:extLst>
              <a:ext uri="{FF2B5EF4-FFF2-40B4-BE49-F238E27FC236}">
                <a16:creationId xmlns:a16="http://schemas.microsoft.com/office/drawing/2014/main" id="{DA2D632D-DB2C-A341-D3CC-534594A9569B}"/>
              </a:ext>
            </a:extLst>
          </p:cNvPr>
          <p:cNvSpPr>
            <a:spLocks noGrp="1"/>
          </p:cNvSpPr>
          <p:nvPr>
            <p:ph idx="1"/>
          </p:nvPr>
        </p:nvSpPr>
        <p:spPr/>
        <p:txBody>
          <a:bodyPr>
            <a:normAutofit/>
          </a:bodyPr>
          <a:lstStyle/>
          <a:p>
            <a:pPr marL="0" indent="0">
              <a:lnSpc>
                <a:spcPct val="150000"/>
              </a:lnSpc>
              <a:buNone/>
            </a:pPr>
            <a:r>
              <a:rPr lang="en-US" sz="2000" dirty="0">
                <a:latin typeface="Segoe UI" panose="020B0502040204020203" pitchFamily="34" charset="0"/>
                <a:cs typeface="Segoe UI" panose="020B0502040204020203" pitchFamily="34" charset="0"/>
              </a:rPr>
              <a:t>This presentation represents a structured portfolio of in-depth computer vision and artificial intelligence exploration. Through hands-on personal projects and team collaboration, I have gained practical experience applying techniques such as object detection, image classification, and neural networks. </a:t>
            </a:r>
          </a:p>
          <a:p>
            <a:pPr marL="0" indent="0">
              <a:lnSpc>
                <a:spcPct val="150000"/>
              </a:lnSpc>
              <a:buNone/>
            </a:pPr>
            <a:r>
              <a:rPr lang="en-US" sz="2000" dirty="0">
                <a:latin typeface="Segoe UI" panose="020B0502040204020203" pitchFamily="34" charset="0"/>
                <a:cs typeface="Segoe UI" panose="020B0502040204020203" pitchFamily="34" charset="0"/>
              </a:rPr>
              <a:t>The course has focused on technical aspects, ethical considerations, and real-world applications of Computer Vision in Artificial intelligence. Each module and assignment depends on my understanding of how computer vision is pivotal in industries like healthcare, security, and autonomous systems.</a:t>
            </a:r>
          </a:p>
        </p:txBody>
      </p:sp>
    </p:spTree>
    <p:extLst>
      <p:ext uri="{BB962C8B-B14F-4D97-AF65-F5344CB8AC3E}">
        <p14:creationId xmlns:p14="http://schemas.microsoft.com/office/powerpoint/2010/main" val="3155654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9916EA9-A3CE-435E-0266-42C3B6D2243F}"/>
              </a:ext>
            </a:extLst>
          </p:cNvPr>
          <p:cNvSpPr>
            <a:spLocks noGrp="1"/>
          </p:cNvSpPr>
          <p:nvPr>
            <p:ph type="ctrTitle"/>
          </p:nvPr>
        </p:nvSpPr>
        <p:spPr/>
        <p:txBody>
          <a:bodyPr/>
          <a:lstStyle/>
          <a:p>
            <a:r>
              <a:rPr lang="en-US" dirty="0"/>
              <a:t>Journey </a:t>
            </a:r>
          </a:p>
        </p:txBody>
      </p:sp>
    </p:spTree>
    <p:extLst>
      <p:ext uri="{BB962C8B-B14F-4D97-AF65-F5344CB8AC3E}">
        <p14:creationId xmlns:p14="http://schemas.microsoft.com/office/powerpoint/2010/main" val="1353818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D006047-7290-1EA3-96F6-BF384BCA8369}"/>
            </a:ext>
          </a:extLst>
        </p:cNvPr>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38E9862-1520-2EEB-FF47-7840AB530A9F}"/>
              </a:ext>
            </a:extLst>
          </p:cNvPr>
          <p:cNvSpPr>
            <a:spLocks noGrp="1"/>
          </p:cNvSpPr>
          <p:nvPr>
            <p:ph type="title"/>
          </p:nvPr>
        </p:nvSpPr>
        <p:spPr>
          <a:xfrm>
            <a:off x="572493" y="238539"/>
            <a:ext cx="11018520" cy="1434415"/>
          </a:xfrm>
        </p:spPr>
        <p:txBody>
          <a:bodyPr anchor="b">
            <a:normAutofit fontScale="90000"/>
          </a:bodyPr>
          <a:lstStyle/>
          <a:p>
            <a:r>
              <a:rPr lang="en-US" sz="5400" dirty="0"/>
              <a:t>A01 Intro to Computer Vision -Historical Timeline of Computer Vision</a:t>
            </a:r>
          </a:p>
        </p:txBody>
      </p:sp>
      <p:sp>
        <p:nvSpPr>
          <p:cNvPr id="28"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7197CBF6-3058-F974-BC85-74442390C6C4}"/>
              </a:ext>
            </a:extLst>
          </p:cNvPr>
          <p:cNvSpPr>
            <a:spLocks noGrp="1"/>
          </p:cNvSpPr>
          <p:nvPr>
            <p:ph idx="1"/>
          </p:nvPr>
        </p:nvSpPr>
        <p:spPr>
          <a:xfrm>
            <a:off x="572493" y="2071316"/>
            <a:ext cx="6713552" cy="4119172"/>
          </a:xfrm>
        </p:spPr>
        <p:txBody>
          <a:bodyPr anchor="t">
            <a:noAutofit/>
          </a:bodyPr>
          <a:lstStyle/>
          <a:p>
            <a:pPr marL="0" indent="0">
              <a:lnSpc>
                <a:spcPct val="150000"/>
              </a:lnSpc>
              <a:buNone/>
            </a:pPr>
            <a:r>
              <a:rPr lang="en-US" sz="2000" dirty="0">
                <a:latin typeface="Segoe UI" panose="020B0502040204020203" pitchFamily="34" charset="0"/>
                <a:cs typeface="Segoe UI" panose="020B0502040204020203" pitchFamily="34" charset="0"/>
              </a:rPr>
              <a:t>During our initial assignment, we created a timeline for the significant advancements in computer vision from 2020 to 2024. Our timeline showcased milestones such as the introduction of NVIDIA’s Ampere architecture, YOLOv4 for object detection, and Vision Transformers (ViT). We also examined ethical considerations, such as Fei-Fei Li’s advocacy for AI ethics in healthcare and the European Union’s AI Act. Our</a:t>
            </a:r>
            <a:r>
              <a:rPr lang="en-US" sz="2000" dirty="0">
                <a:solidFill>
                  <a:srgbClr val="0E0E0E"/>
                </a:solidFill>
                <a:effectLst/>
                <a:latin typeface="Segoe UI" panose="020B0502040204020203" pitchFamily="34" charset="0"/>
                <a:cs typeface="Segoe UI" panose="020B0502040204020203" pitchFamily="34" charset="0"/>
              </a:rPr>
              <a:t> collaborative effort deepened our understanding of how computer vision has evolved and its transformative impact across industries.</a:t>
            </a:r>
          </a:p>
          <a:p>
            <a:pPr marL="0" indent="0">
              <a:lnSpc>
                <a:spcPct val="150000"/>
              </a:lnSpc>
              <a:buNone/>
            </a:pPr>
            <a:endParaRPr lang="en-US" sz="2000" dirty="0">
              <a:solidFill>
                <a:srgbClr val="0E0E0E"/>
              </a:solidFill>
              <a:effectLst/>
              <a:latin typeface="Segoe UI" panose="020B0502040204020203" pitchFamily="34" charset="0"/>
              <a:cs typeface="Segoe UI" panose="020B0502040204020203" pitchFamily="34" charset="0"/>
            </a:endParaRPr>
          </a:p>
          <a:p>
            <a:pPr marL="0" indent="0">
              <a:lnSpc>
                <a:spcPct val="150000"/>
              </a:lnSpc>
              <a:buNone/>
            </a:pPr>
            <a:endParaRPr lang="en-US" sz="2000" dirty="0">
              <a:latin typeface="Segoe UI" panose="020B0502040204020203" pitchFamily="34" charset="0"/>
              <a:cs typeface="Segoe UI" panose="020B0502040204020203" pitchFamily="34" charset="0"/>
            </a:endParaRPr>
          </a:p>
        </p:txBody>
      </p:sp>
      <p:sp>
        <p:nvSpPr>
          <p:cNvPr id="2" name="Oval 1">
            <a:extLst>
              <a:ext uri="{FF2B5EF4-FFF2-40B4-BE49-F238E27FC236}">
                <a16:creationId xmlns:a16="http://schemas.microsoft.com/office/drawing/2014/main" id="{C31B9709-ABEB-DDF6-E6CC-656F8E914E8C}"/>
              </a:ext>
            </a:extLst>
          </p:cNvPr>
          <p:cNvSpPr/>
          <p:nvPr/>
        </p:nvSpPr>
        <p:spPr bwMode="auto">
          <a:xfrm>
            <a:off x="9411396" y="1911493"/>
            <a:ext cx="914400" cy="914400"/>
          </a:xfrm>
          <a:prstGeom prst="ellipse">
            <a:avLst/>
          </a:prstGeom>
          <a:solidFill>
            <a:srgbClr val="0065A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r" fontAlgn="base">
              <a:spcBef>
                <a:spcPct val="0"/>
              </a:spcBef>
              <a:spcAft>
                <a:spcPct val="0"/>
              </a:spcAft>
            </a:pPr>
            <a:endParaRPr lang="en-US" sz="1600">
              <a:solidFill>
                <a:srgbClr val="E56386"/>
              </a:solidFill>
            </a:endParaRPr>
          </a:p>
        </p:txBody>
      </p:sp>
      <p:cxnSp>
        <p:nvCxnSpPr>
          <p:cNvPr id="6" name="Straight Connector 5">
            <a:extLst>
              <a:ext uri="{FF2B5EF4-FFF2-40B4-BE49-F238E27FC236}">
                <a16:creationId xmlns:a16="http://schemas.microsoft.com/office/drawing/2014/main" id="{D0A8BE5F-93F6-98AB-17A9-C9CB9532271B}"/>
              </a:ext>
            </a:extLst>
          </p:cNvPr>
          <p:cNvCxnSpPr>
            <a:cxnSpLocks/>
            <a:stCxn id="2" idx="4"/>
          </p:cNvCxnSpPr>
          <p:nvPr/>
        </p:nvCxnSpPr>
        <p:spPr bwMode="auto">
          <a:xfrm>
            <a:off x="9868596" y="2825893"/>
            <a:ext cx="0" cy="1093395"/>
          </a:xfrm>
          <a:prstGeom prst="line">
            <a:avLst/>
          </a:prstGeom>
          <a:solidFill>
            <a:schemeClr val="accent1"/>
          </a:solidFill>
          <a:ln w="12700" cap="flat" cmpd="sng" algn="ctr">
            <a:solidFill>
              <a:srgbClr val="7F7F7F"/>
            </a:solidFill>
            <a:prstDash val="solid"/>
            <a:round/>
            <a:headEnd type="oval" w="med" len="med"/>
            <a:tailEnd type="oval" w="med" len="med"/>
          </a:ln>
          <a:effectLst/>
        </p:spPr>
      </p:cxnSp>
      <p:sp>
        <p:nvSpPr>
          <p:cNvPr id="7" name="TextBox 6">
            <a:extLst>
              <a:ext uri="{FF2B5EF4-FFF2-40B4-BE49-F238E27FC236}">
                <a16:creationId xmlns:a16="http://schemas.microsoft.com/office/drawing/2014/main" id="{965E1C8A-3B19-AE94-0E1C-6AA901B93BB6}"/>
              </a:ext>
            </a:extLst>
          </p:cNvPr>
          <p:cNvSpPr txBox="1"/>
          <p:nvPr/>
        </p:nvSpPr>
        <p:spPr>
          <a:xfrm>
            <a:off x="9518460" y="2184027"/>
            <a:ext cx="694829" cy="369332"/>
          </a:xfrm>
          <a:prstGeom prst="rect">
            <a:avLst/>
          </a:prstGeom>
          <a:noFill/>
        </p:spPr>
        <p:txBody>
          <a:bodyPr wrap="square">
            <a:spAutoFit/>
          </a:bodyPr>
          <a:lstStyle/>
          <a:p>
            <a:r>
              <a:rPr lang="en-US" sz="1800" b="1">
                <a:solidFill>
                  <a:schemeClr val="tx2">
                    <a:lumMod val="10000"/>
                    <a:lumOff val="90000"/>
                  </a:schemeClr>
                </a:solidFill>
              </a:rPr>
              <a:t>2024</a:t>
            </a:r>
            <a:endParaRPr lang="en-US">
              <a:solidFill>
                <a:schemeClr val="tx2">
                  <a:lumMod val="10000"/>
                  <a:lumOff val="90000"/>
                </a:schemeClr>
              </a:solidFill>
            </a:endParaRPr>
          </a:p>
        </p:txBody>
      </p:sp>
      <p:sp>
        <p:nvSpPr>
          <p:cNvPr id="8" name="Rectangle 7">
            <a:extLst>
              <a:ext uri="{FF2B5EF4-FFF2-40B4-BE49-F238E27FC236}">
                <a16:creationId xmlns:a16="http://schemas.microsoft.com/office/drawing/2014/main" id="{7019A5DD-ADB4-FD0A-7861-AF4E54AD5E09}"/>
              </a:ext>
            </a:extLst>
          </p:cNvPr>
          <p:cNvSpPr/>
          <p:nvPr/>
        </p:nvSpPr>
        <p:spPr>
          <a:xfrm>
            <a:off x="7980055" y="3806805"/>
            <a:ext cx="3234095" cy="2292935"/>
          </a:xfrm>
          <a:prstGeom prst="rect">
            <a:avLst/>
          </a:prstGeom>
        </p:spPr>
        <p:txBody>
          <a:bodyPr wrap="square">
            <a:spAutoFit/>
          </a:bodyPr>
          <a:lstStyle/>
          <a:p>
            <a:pPr algn="ctr"/>
            <a:endParaRPr lang="en-US" sz="1100" b="1" dirty="0">
              <a:solidFill>
                <a:srgbClr val="FFFFFF">
                  <a:lumMod val="50000"/>
                </a:srgbClr>
              </a:solidFill>
              <a:latin typeface="Segoe UI" panose="020B0502040204020203" pitchFamily="34" charset="0"/>
              <a:cs typeface="Segoe UI" panose="020B0502040204020203" pitchFamily="34" charset="0"/>
            </a:endParaRPr>
          </a:p>
          <a:p>
            <a:pPr algn="just"/>
            <a:r>
              <a:rPr lang="en-US" sz="1100" b="1" dirty="0">
                <a:solidFill>
                  <a:srgbClr val="FFFFFF">
                    <a:lumMod val="50000"/>
                  </a:srgbClr>
                </a:solidFill>
                <a:latin typeface="Segoe UI" panose="020B0502040204020203" pitchFamily="34" charset="0"/>
                <a:cs typeface="Segoe UI" panose="020B0502040204020203" pitchFamily="34" charset="0"/>
              </a:rPr>
              <a:t>Vision Transformers updated </a:t>
            </a:r>
            <a:r>
              <a:rPr lang="en-US" sz="1100" dirty="0">
                <a:solidFill>
                  <a:srgbClr val="FFFFFF">
                    <a:lumMod val="50000"/>
                  </a:srgbClr>
                </a:solidFill>
                <a:latin typeface="Segoe UI" panose="020B0502040204020203" pitchFamily="34" charset="0"/>
                <a:cs typeface="Segoe UI" panose="020B0502040204020203" pitchFamily="34" charset="0"/>
              </a:rPr>
              <a:t>to process more sophisticated tasks like 3D Scene reconstruction and Object tracking in Videos. (</a:t>
            </a:r>
            <a:r>
              <a:rPr lang="en-US" sz="1100" i="1" dirty="0">
                <a:solidFill>
                  <a:srgbClr val="FFFFFF">
                    <a:lumMod val="50000"/>
                  </a:srgbClr>
                </a:solidFill>
                <a:latin typeface="Segoe UI" panose="020B0502040204020203" pitchFamily="34" charset="0"/>
                <a:cs typeface="Segoe UI" panose="020B0502040204020203" pitchFamily="34" charset="0"/>
              </a:rPr>
              <a:t>Medium</a:t>
            </a:r>
            <a:r>
              <a:rPr lang="en-US" sz="1100" dirty="0">
                <a:solidFill>
                  <a:srgbClr val="FFFFFF">
                    <a:lumMod val="50000"/>
                  </a:srgbClr>
                </a:solidFill>
                <a:latin typeface="Segoe UI" panose="020B0502040204020203" pitchFamily="34" charset="0"/>
                <a:cs typeface="Segoe UI" panose="020B0502040204020203" pitchFamily="34" charset="0"/>
              </a:rPr>
              <a:t>) </a:t>
            </a:r>
          </a:p>
          <a:p>
            <a:pPr algn="just"/>
            <a:endParaRPr lang="en-US" sz="1100" dirty="0">
              <a:solidFill>
                <a:srgbClr val="FFFFFF">
                  <a:lumMod val="50000"/>
                </a:srgbClr>
              </a:solidFill>
              <a:latin typeface="Segoe UI" panose="020B0502040204020203" pitchFamily="34" charset="0"/>
              <a:cs typeface="Segoe UI" panose="020B0502040204020203" pitchFamily="34" charset="0"/>
            </a:endParaRPr>
          </a:p>
          <a:p>
            <a:pPr algn="just"/>
            <a:r>
              <a:rPr lang="en-US" sz="1100" b="1" dirty="0">
                <a:solidFill>
                  <a:srgbClr val="FFFFFF">
                    <a:lumMod val="50000"/>
                  </a:srgbClr>
                </a:solidFill>
                <a:latin typeface="Segoe UI" panose="020B0502040204020203" pitchFamily="34" charset="0"/>
                <a:cs typeface="Segoe UI" panose="020B0502040204020203" pitchFamily="34" charset="0"/>
              </a:rPr>
              <a:t>Fei-Fei Li </a:t>
            </a:r>
            <a:r>
              <a:rPr lang="en-US" sz="1100" dirty="0">
                <a:solidFill>
                  <a:srgbClr val="FFFFFF">
                    <a:lumMod val="50000"/>
                  </a:srgbClr>
                </a:solidFill>
                <a:latin typeface="Segoe UI" panose="020B0502040204020203" pitchFamily="34" charset="0"/>
                <a:cs typeface="Segoe UI" panose="020B0502040204020203" pitchFamily="34" charset="0"/>
              </a:rPr>
              <a:t>continued to advocate for ethical AI with </a:t>
            </a:r>
            <a:r>
              <a:rPr lang="en-US" sz="1100" b="1" dirty="0">
                <a:solidFill>
                  <a:srgbClr val="FFFFFF">
                    <a:lumMod val="50000"/>
                  </a:srgbClr>
                </a:solidFill>
                <a:latin typeface="Segoe UI" panose="020B0502040204020203" pitchFamily="34" charset="0"/>
                <a:cs typeface="Segoe UI" panose="020B0502040204020203" pitchFamily="34" charset="0"/>
              </a:rPr>
              <a:t>focus on sensitive data</a:t>
            </a:r>
            <a:r>
              <a:rPr lang="en-US" sz="1100" dirty="0">
                <a:solidFill>
                  <a:srgbClr val="FFFFFF">
                    <a:lumMod val="50000"/>
                  </a:srgbClr>
                </a:solidFill>
                <a:latin typeface="Segoe UI" panose="020B0502040204020203" pitchFamily="34" charset="0"/>
                <a:cs typeface="Segoe UI" panose="020B0502040204020203" pitchFamily="34" charset="0"/>
              </a:rPr>
              <a:t> and human centered principles. (</a:t>
            </a:r>
            <a:r>
              <a:rPr lang="en-US" sz="1100" i="1" dirty="0">
                <a:solidFill>
                  <a:srgbClr val="FFFFFF">
                    <a:lumMod val="50000"/>
                  </a:srgbClr>
                </a:solidFill>
                <a:latin typeface="Segoe UI" panose="020B0502040204020203" pitchFamily="34" charset="0"/>
                <a:cs typeface="Segoe UI" panose="020B0502040204020203" pitchFamily="34" charset="0"/>
              </a:rPr>
              <a:t>McKinsey</a:t>
            </a:r>
            <a:r>
              <a:rPr lang="en-US" sz="1100" dirty="0">
                <a:solidFill>
                  <a:srgbClr val="FFFFFF">
                    <a:lumMod val="50000"/>
                  </a:srgbClr>
                </a:solidFill>
                <a:latin typeface="Segoe UI" panose="020B0502040204020203" pitchFamily="34" charset="0"/>
                <a:cs typeface="Segoe UI" panose="020B0502040204020203" pitchFamily="34" charset="0"/>
              </a:rPr>
              <a:t>)</a:t>
            </a:r>
          </a:p>
          <a:p>
            <a:pPr algn="just"/>
            <a:endParaRPr lang="en-US" sz="1100" b="1" dirty="0">
              <a:solidFill>
                <a:srgbClr val="FFFFFF">
                  <a:lumMod val="50000"/>
                </a:srgbClr>
              </a:solidFill>
              <a:latin typeface="Segoe UI" panose="020B0502040204020203" pitchFamily="34" charset="0"/>
              <a:cs typeface="Segoe UI" panose="020B0502040204020203" pitchFamily="34" charset="0"/>
            </a:endParaRPr>
          </a:p>
          <a:p>
            <a:pPr algn="just"/>
            <a:r>
              <a:rPr lang="en-US" sz="1100" dirty="0">
                <a:solidFill>
                  <a:srgbClr val="FFFFFF">
                    <a:lumMod val="50000"/>
                  </a:srgbClr>
                </a:solidFill>
                <a:latin typeface="Segoe UI" panose="020B0502040204020203" pitchFamily="34" charset="0"/>
                <a:cs typeface="Segoe UI" panose="020B0502040204020203" pitchFamily="34" charset="0"/>
              </a:rPr>
              <a:t>Smart Cities improved </a:t>
            </a:r>
            <a:r>
              <a:rPr lang="en-US" sz="1100" b="1" dirty="0">
                <a:solidFill>
                  <a:srgbClr val="FFFFFF">
                    <a:lumMod val="50000"/>
                  </a:srgbClr>
                </a:solidFill>
                <a:latin typeface="Segoe UI" panose="020B0502040204020203" pitchFamily="34" charset="0"/>
                <a:cs typeface="Segoe UI" panose="020B0502040204020203" pitchFamily="34" charset="0"/>
              </a:rPr>
              <a:t>planning and safety </a:t>
            </a:r>
            <a:r>
              <a:rPr lang="en-US" sz="1100" dirty="0">
                <a:solidFill>
                  <a:srgbClr val="FFFFFF">
                    <a:lumMod val="50000"/>
                  </a:srgbClr>
                </a:solidFill>
                <a:latin typeface="Segoe UI" panose="020B0502040204020203" pitchFamily="34" charset="0"/>
                <a:cs typeface="Segoe UI" panose="020B0502040204020203" pitchFamily="34" charset="0"/>
              </a:rPr>
              <a:t>by adopting AI- powered technologies.</a:t>
            </a:r>
          </a:p>
          <a:p>
            <a:pPr algn="just"/>
            <a:r>
              <a:rPr lang="en-US" sz="1100" b="1" dirty="0">
                <a:solidFill>
                  <a:srgbClr val="FFFFFF">
                    <a:lumMod val="50000"/>
                  </a:srgbClr>
                </a:solidFill>
                <a:latin typeface="Segoe UI" panose="020B0502040204020203" pitchFamily="34" charset="0"/>
                <a:cs typeface="Segoe UI" panose="020B0502040204020203" pitchFamily="34" charset="0"/>
              </a:rPr>
              <a:t>AI driven surveillance</a:t>
            </a:r>
            <a:r>
              <a:rPr lang="en-US" sz="1100" dirty="0">
                <a:solidFill>
                  <a:srgbClr val="FFFFFF">
                    <a:lumMod val="50000"/>
                  </a:srgbClr>
                </a:solidFill>
                <a:latin typeface="Segoe UI" panose="020B0502040204020203" pitchFamily="34" charset="0"/>
                <a:cs typeface="Segoe UI" panose="020B0502040204020203" pitchFamily="34" charset="0"/>
              </a:rPr>
              <a:t> brought debates over privacy due to advanced capabilities. (</a:t>
            </a:r>
            <a:r>
              <a:rPr lang="en-US" sz="1100" i="1" dirty="0">
                <a:solidFill>
                  <a:srgbClr val="FFFFFF">
                    <a:lumMod val="50000"/>
                  </a:srgbClr>
                </a:solidFill>
                <a:latin typeface="Segoe UI" panose="020B0502040204020203" pitchFamily="34" charset="0"/>
                <a:cs typeface="Segoe UI" panose="020B0502040204020203" pitchFamily="34" charset="0"/>
              </a:rPr>
              <a:t>Sifi</a:t>
            </a:r>
            <a:r>
              <a:rPr lang="en-US" sz="1100" dirty="0">
                <a:solidFill>
                  <a:srgbClr val="FFFFFF">
                    <a:lumMod val="50000"/>
                  </a:srgbClr>
                </a:solidFill>
                <a:latin typeface="Segoe UI" panose="020B0502040204020203" pitchFamily="34" charset="0"/>
                <a:cs typeface="Segoe UI" panose="020B0502040204020203" pitchFamily="34" charset="0"/>
              </a:rPr>
              <a:t>)</a:t>
            </a:r>
          </a:p>
        </p:txBody>
      </p:sp>
    </p:spTree>
    <p:extLst>
      <p:ext uri="{BB962C8B-B14F-4D97-AF65-F5344CB8AC3E}">
        <p14:creationId xmlns:p14="http://schemas.microsoft.com/office/powerpoint/2010/main" val="20309690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BB72D5D-743B-E8F0-3ADF-934B19B39482}"/>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C9D93C6-6614-BA6F-2D32-8D3503371D5C}"/>
              </a:ext>
            </a:extLst>
          </p:cNvPr>
          <p:cNvSpPr>
            <a:spLocks noGrp="1"/>
          </p:cNvSpPr>
          <p:nvPr>
            <p:ph type="title"/>
          </p:nvPr>
        </p:nvSpPr>
        <p:spPr>
          <a:xfrm>
            <a:off x="572493" y="238539"/>
            <a:ext cx="11018520" cy="1434415"/>
          </a:xfrm>
        </p:spPr>
        <p:txBody>
          <a:bodyPr anchor="b">
            <a:normAutofit/>
          </a:bodyPr>
          <a:lstStyle/>
          <a:p>
            <a:r>
              <a:rPr lang="en-US" sz="4600" b="0" i="0" dirty="0">
                <a:effectLst/>
                <a:latin typeface="Segoe UI" panose="020B0502040204020203" pitchFamily="34" charset="0"/>
                <a:cs typeface="Segoe UI" panose="020B0502040204020203" pitchFamily="34" charset="0"/>
              </a:rPr>
              <a:t>L01Exploring Real-World Applications of Computer Vision</a:t>
            </a:r>
            <a:endParaRPr lang="en-US" sz="4600" dirty="0"/>
          </a:p>
        </p:txBody>
      </p:sp>
      <p:sp>
        <p:nvSpPr>
          <p:cNvPr id="20"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FA699332-3FEA-E668-2559-3C0A4A5E8EE3}"/>
              </a:ext>
            </a:extLst>
          </p:cNvPr>
          <p:cNvSpPr>
            <a:spLocks noGrp="1"/>
          </p:cNvSpPr>
          <p:nvPr>
            <p:ph idx="1"/>
          </p:nvPr>
        </p:nvSpPr>
        <p:spPr>
          <a:xfrm>
            <a:off x="572493" y="2071316"/>
            <a:ext cx="6713552" cy="4119172"/>
          </a:xfrm>
        </p:spPr>
        <p:txBody>
          <a:bodyPr anchor="t">
            <a:normAutofit fontScale="85000" lnSpcReduction="10000"/>
          </a:bodyPr>
          <a:lstStyle/>
          <a:p>
            <a:pPr marL="0" indent="0">
              <a:lnSpc>
                <a:spcPct val="150000"/>
              </a:lnSpc>
              <a:buNone/>
            </a:pPr>
            <a:r>
              <a:rPr lang="en-US" sz="2000" dirty="0">
                <a:effectLst/>
                <a:latin typeface="Segoe UI" panose="020B0502040204020203" pitchFamily="34" charset="0"/>
                <a:cs typeface="Segoe UI" panose="020B0502040204020203" pitchFamily="34" charset="0"/>
              </a:rPr>
              <a:t>From a young age, I’ve been fascinated by computers and their real-world applications, especially in healthcare. I was inspired by my mom’s work and discussions with my friend Ray, an MRI technician. </a:t>
            </a:r>
          </a:p>
          <a:p>
            <a:pPr marL="0" indent="0">
              <a:lnSpc>
                <a:spcPct val="150000"/>
              </a:lnSpc>
              <a:buNone/>
            </a:pPr>
            <a:r>
              <a:rPr lang="en-US" sz="2000" dirty="0">
                <a:effectLst/>
                <a:latin typeface="Segoe UI" panose="020B0502040204020203" pitchFamily="34" charset="0"/>
                <a:cs typeface="Segoe UI" panose="020B0502040204020203" pitchFamily="34" charset="0"/>
              </a:rPr>
              <a:t>This assignment explored how AI and deep learning improve medical image analysis. They enhance diagnostics with faster scans and sharper images, such as reducing MRI scan times from 30 minutes to 10. While advancements offer incredible benefits, challenges like high costs and the “black box” nature of AI remain. I believe this field holds immense promise for early detection and better patient outcomes.</a:t>
            </a:r>
          </a:p>
        </p:txBody>
      </p:sp>
      <p:pic>
        <p:nvPicPr>
          <p:cNvPr id="2" name="Picture 1" descr="A room with a large machine and people in it&#10;&#10;Description automatically generated with medium confidence">
            <a:extLst>
              <a:ext uri="{FF2B5EF4-FFF2-40B4-BE49-F238E27FC236}">
                <a16:creationId xmlns:a16="http://schemas.microsoft.com/office/drawing/2014/main" id="{EEE58FE1-5001-9AAB-8681-D8C14BF8C91F}"/>
              </a:ext>
            </a:extLst>
          </p:cNvPr>
          <p:cNvPicPr>
            <a:picLocks noChangeAspect="1"/>
          </p:cNvPicPr>
          <p:nvPr/>
        </p:nvPicPr>
        <p:blipFill>
          <a:blip r:embed="rId2"/>
          <a:srcRect l="13944" r="30980" b="2"/>
          <a:stretch/>
        </p:blipFill>
        <p:spPr>
          <a:xfrm>
            <a:off x="7675658" y="2093976"/>
            <a:ext cx="3941064" cy="4096512"/>
          </a:xfrm>
          <a:prstGeom prst="rect">
            <a:avLst/>
          </a:prstGeom>
        </p:spPr>
      </p:pic>
    </p:spTree>
    <p:extLst>
      <p:ext uri="{BB962C8B-B14F-4D97-AF65-F5344CB8AC3E}">
        <p14:creationId xmlns:p14="http://schemas.microsoft.com/office/powerpoint/2010/main" val="2300113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1FAFE37-939F-EA6B-A017-B37915E70654}"/>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FDFCEA70-DACE-B915-9EFB-8006A8507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09BC346-A733-6057-6CE7-EF5545753069}"/>
              </a:ext>
            </a:extLst>
          </p:cNvPr>
          <p:cNvSpPr>
            <a:spLocks noGrp="1"/>
          </p:cNvSpPr>
          <p:nvPr>
            <p:ph type="title"/>
          </p:nvPr>
        </p:nvSpPr>
        <p:spPr>
          <a:xfrm>
            <a:off x="572493" y="238539"/>
            <a:ext cx="11018520" cy="1434415"/>
          </a:xfrm>
        </p:spPr>
        <p:txBody>
          <a:bodyPr anchor="b">
            <a:normAutofit/>
          </a:bodyPr>
          <a:lstStyle/>
          <a:p>
            <a:r>
              <a:rPr lang="en-US" sz="4600" b="0" i="0" dirty="0">
                <a:effectLst/>
                <a:latin typeface="Segoe UI" panose="020B0502040204020203" pitchFamily="34" charset="0"/>
                <a:cs typeface="Segoe UI" panose="020B0502040204020203" pitchFamily="34" charset="0"/>
              </a:rPr>
              <a:t>L03 Lab ITAI 1378 – Jupyter Notebook</a:t>
            </a:r>
          </a:p>
        </p:txBody>
      </p:sp>
      <p:sp>
        <p:nvSpPr>
          <p:cNvPr id="20" name="sketchy line">
            <a:extLst>
              <a:ext uri="{FF2B5EF4-FFF2-40B4-BE49-F238E27FC236}">
                <a16:creationId xmlns:a16="http://schemas.microsoft.com/office/drawing/2014/main" id="{17B0C947-2783-3960-B4FF-78D3DE7485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EE2EEEEF-FAF9-6A9E-EC58-94E4183B4BF3}"/>
              </a:ext>
            </a:extLst>
          </p:cNvPr>
          <p:cNvSpPr>
            <a:spLocks noGrp="1"/>
          </p:cNvSpPr>
          <p:nvPr>
            <p:ph idx="1"/>
          </p:nvPr>
        </p:nvSpPr>
        <p:spPr>
          <a:xfrm>
            <a:off x="572493" y="2071316"/>
            <a:ext cx="6713552" cy="4119172"/>
          </a:xfrm>
        </p:spPr>
        <p:txBody>
          <a:bodyPr anchor="t">
            <a:normAutofit fontScale="92500"/>
          </a:bodyPr>
          <a:lstStyle/>
          <a:p>
            <a:pPr marL="0" indent="0">
              <a:lnSpc>
                <a:spcPct val="150000"/>
              </a:lnSpc>
              <a:buNone/>
            </a:pPr>
            <a:r>
              <a:rPr lang="en-US" sz="2000" dirty="0">
                <a:effectLst/>
                <a:latin typeface="Segoe UI" panose="020B0502040204020203" pitchFamily="34" charset="0"/>
                <a:cs typeface="Segoe UI" panose="020B0502040204020203" pitchFamily="34" charset="0"/>
              </a:rPr>
              <a:t>This lab session refreshed my skills with GitHub and Jupyter Notebook. After recovering access to my GitHub account, I created a new repository, “Jupyter-exploration,” and added a readme file summarizing the lab purpose. In Jupyter Notebook, I created and formatted markdown cells, wrote basic Python code (print("Hello, World!")), and uploaded the notebook to GitHub. While I primarily use Visual Studio Code, I found </a:t>
            </a:r>
            <a:r>
              <a:rPr lang="en-US" sz="2000" dirty="0" err="1">
                <a:effectLst/>
                <a:latin typeface="Segoe UI" panose="020B0502040204020203" pitchFamily="34" charset="0"/>
                <a:cs typeface="Segoe UI" panose="020B0502040204020203" pitchFamily="34" charset="0"/>
              </a:rPr>
              <a:t>Jupyter’s</a:t>
            </a:r>
            <a:r>
              <a:rPr lang="en-US" sz="2000" dirty="0">
                <a:effectLst/>
                <a:latin typeface="Segoe UI" panose="020B0502040204020203" pitchFamily="34" charset="0"/>
                <a:cs typeface="Segoe UI" panose="020B0502040204020203" pitchFamily="34" charset="0"/>
              </a:rPr>
              <a:t> focus on data analysis and visualization a valuable tool for future projects.</a:t>
            </a:r>
          </a:p>
        </p:txBody>
      </p:sp>
      <p:pic>
        <p:nvPicPr>
          <p:cNvPr id="6" name="Picture 5" descr="A white rectangular object with a black border&#10;&#10;Description automatically generated with medium confidence">
            <a:extLst>
              <a:ext uri="{FF2B5EF4-FFF2-40B4-BE49-F238E27FC236}">
                <a16:creationId xmlns:a16="http://schemas.microsoft.com/office/drawing/2014/main" id="{2D1C5CF4-A3C4-6998-7055-53D2519E29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58538" y="3755726"/>
            <a:ext cx="3487992" cy="598101"/>
          </a:xfrm>
          <a:prstGeom prst="rect">
            <a:avLst/>
          </a:prstGeom>
        </p:spPr>
      </p:pic>
    </p:spTree>
    <p:extLst>
      <p:ext uri="{BB962C8B-B14F-4D97-AF65-F5344CB8AC3E}">
        <p14:creationId xmlns:p14="http://schemas.microsoft.com/office/powerpoint/2010/main" val="37289153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5C38718-E684-F8FD-F0D1-A43D6AAE338E}"/>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6D37EE4-EA1B-46EE-A54B-5233C63C96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F60BE900-6B38-D86A-07CB-D43538782DD4}"/>
              </a:ext>
            </a:extLst>
          </p:cNvPr>
          <p:cNvSpPr>
            <a:spLocks noGrp="1"/>
          </p:cNvSpPr>
          <p:nvPr>
            <p:ph type="title"/>
          </p:nvPr>
        </p:nvSpPr>
        <p:spPr>
          <a:xfrm>
            <a:off x="572493" y="238539"/>
            <a:ext cx="11047013" cy="1434415"/>
          </a:xfrm>
        </p:spPr>
        <p:txBody>
          <a:bodyPr anchor="b">
            <a:normAutofit/>
          </a:bodyPr>
          <a:lstStyle/>
          <a:p>
            <a:r>
              <a:rPr lang="en-US" sz="4600" b="0" i="0" dirty="0">
                <a:effectLst/>
                <a:latin typeface="Segoe UI" panose="020B0502040204020203" pitchFamily="34" charset="0"/>
                <a:cs typeface="Segoe UI" panose="020B0502040204020203" pitchFamily="34" charset="0"/>
              </a:rPr>
              <a:t>A04 "Image Processing Adventure Quest"</a:t>
            </a:r>
          </a:p>
        </p:txBody>
      </p:sp>
      <p:sp>
        <p:nvSpPr>
          <p:cNvPr id="27" name="sketch line">
            <a:extLst>
              <a:ext uri="{FF2B5EF4-FFF2-40B4-BE49-F238E27FC236}">
                <a16:creationId xmlns:a16="http://schemas.microsoft.com/office/drawing/2014/main" id="{927D5270-6648-4CC1-8F78-48BE299CAC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767709"/>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cartoon character holding a magnifying glass&#10;&#10;Description automatically generated">
            <a:extLst>
              <a:ext uri="{FF2B5EF4-FFF2-40B4-BE49-F238E27FC236}">
                <a16:creationId xmlns:a16="http://schemas.microsoft.com/office/drawing/2014/main" id="{B13B44D8-3A49-A82B-D8EF-3315535913ED}"/>
              </a:ext>
            </a:extLst>
          </p:cNvPr>
          <p:cNvPicPr>
            <a:picLocks noChangeAspect="1"/>
          </p:cNvPicPr>
          <p:nvPr/>
        </p:nvPicPr>
        <p:blipFill>
          <a:blip r:embed="rId2">
            <a:extLst>
              <a:ext uri="{28A0092B-C50C-407E-A947-70E740481C1C}">
                <a14:useLocalDpi xmlns:a14="http://schemas.microsoft.com/office/drawing/2010/main" val="0"/>
              </a:ext>
            </a:extLst>
          </a:blip>
          <a:srcRect l="2869" r="2871" b="-1"/>
          <a:stretch/>
        </p:blipFill>
        <p:spPr>
          <a:xfrm>
            <a:off x="572492" y="2002056"/>
            <a:ext cx="3943849" cy="4184060"/>
          </a:xfrm>
          <a:custGeom>
            <a:avLst/>
            <a:gdLst/>
            <a:ahLst/>
            <a:cxnLst/>
            <a:rect l="l" t="t" r="r" b="b"/>
            <a:pathLst>
              <a:path w="3807743" h="6307845">
                <a:moveTo>
                  <a:pt x="723201" y="386"/>
                </a:moveTo>
                <a:cubicBezTo>
                  <a:pt x="853884" y="-4204"/>
                  <a:pt x="1013493" y="33912"/>
                  <a:pt x="1176100" y="22622"/>
                </a:cubicBezTo>
                <a:cubicBezTo>
                  <a:pt x="1230302" y="18859"/>
                  <a:pt x="1281736" y="20622"/>
                  <a:pt x="1331852" y="24473"/>
                </a:cubicBezTo>
                <a:lnTo>
                  <a:pt x="1439547" y="34944"/>
                </a:lnTo>
                <a:lnTo>
                  <a:pt x="1484197" y="36226"/>
                </a:lnTo>
                <a:cubicBezTo>
                  <a:pt x="1535166" y="35421"/>
                  <a:pt x="1586369" y="31625"/>
                  <a:pt x="1636625" y="22622"/>
                </a:cubicBezTo>
                <a:cubicBezTo>
                  <a:pt x="1686882" y="13619"/>
                  <a:pt x="1729837" y="10653"/>
                  <a:pt x="1768740" y="10885"/>
                </a:cubicBezTo>
                <a:lnTo>
                  <a:pt x="1829538" y="15086"/>
                </a:lnTo>
                <a:lnTo>
                  <a:pt x="1869968" y="7996"/>
                </a:lnTo>
                <a:cubicBezTo>
                  <a:pt x="1953577" y="-31"/>
                  <a:pt x="2036989" y="9808"/>
                  <a:pt x="2112925" y="20118"/>
                </a:cubicBezTo>
                <a:lnTo>
                  <a:pt x="2119331" y="20977"/>
                </a:lnTo>
                <a:lnTo>
                  <a:pt x="2221855" y="13374"/>
                </a:lnTo>
                <a:cubicBezTo>
                  <a:pt x="2261207" y="12845"/>
                  <a:pt x="2298379" y="14359"/>
                  <a:pt x="2333484" y="16393"/>
                </a:cubicBezTo>
                <a:lnTo>
                  <a:pt x="2372613" y="18812"/>
                </a:lnTo>
                <a:lnTo>
                  <a:pt x="2404945" y="9387"/>
                </a:lnTo>
                <a:cubicBezTo>
                  <a:pt x="2452532" y="1754"/>
                  <a:pt x="2506192" y="9333"/>
                  <a:pt x="2561622" y="17814"/>
                </a:cubicBezTo>
                <a:lnTo>
                  <a:pt x="2583950" y="20591"/>
                </a:lnTo>
                <a:lnTo>
                  <a:pt x="2643527" y="20319"/>
                </a:lnTo>
                <a:cubicBezTo>
                  <a:pt x="2669677" y="20426"/>
                  <a:pt x="2697963" y="20717"/>
                  <a:pt x="2727392" y="21103"/>
                </a:cubicBezTo>
                <a:lnTo>
                  <a:pt x="2786908" y="21989"/>
                </a:lnTo>
                <a:lnTo>
                  <a:pt x="2846459" y="13267"/>
                </a:lnTo>
                <a:cubicBezTo>
                  <a:pt x="2896401" y="10176"/>
                  <a:pt x="2960607" y="12733"/>
                  <a:pt x="3036361" y="17072"/>
                </a:cubicBezTo>
                <a:lnTo>
                  <a:pt x="3129100" y="22671"/>
                </a:lnTo>
                <a:lnTo>
                  <a:pt x="3130653" y="22622"/>
                </a:lnTo>
                <a:cubicBezTo>
                  <a:pt x="3178874" y="19804"/>
                  <a:pt x="3260845" y="26231"/>
                  <a:pt x="3352422" y="32691"/>
                </a:cubicBezTo>
                <a:lnTo>
                  <a:pt x="3362608" y="33356"/>
                </a:lnTo>
                <a:lnTo>
                  <a:pt x="3446036" y="35579"/>
                </a:lnTo>
                <a:cubicBezTo>
                  <a:pt x="3550323" y="36566"/>
                  <a:pt x="3662083" y="33535"/>
                  <a:pt x="3778601" y="22622"/>
                </a:cubicBezTo>
                <a:cubicBezTo>
                  <a:pt x="3793981" y="243672"/>
                  <a:pt x="3764152" y="318695"/>
                  <a:pt x="3778601" y="467157"/>
                </a:cubicBezTo>
                <a:cubicBezTo>
                  <a:pt x="3790077" y="557563"/>
                  <a:pt x="3783697" y="684218"/>
                  <a:pt x="3777639" y="811856"/>
                </a:cubicBezTo>
                <a:lnTo>
                  <a:pt x="3773760" y="922625"/>
                </a:lnTo>
                <a:lnTo>
                  <a:pt x="3778601" y="974384"/>
                </a:lnTo>
                <a:cubicBezTo>
                  <a:pt x="3785784" y="1003717"/>
                  <a:pt x="3785160" y="1041120"/>
                  <a:pt x="3781239" y="1085904"/>
                </a:cubicBezTo>
                <a:lnTo>
                  <a:pt x="3776107" y="1132519"/>
                </a:lnTo>
                <a:lnTo>
                  <a:pt x="3778601" y="1162456"/>
                </a:lnTo>
                <a:cubicBezTo>
                  <a:pt x="3791360" y="1256797"/>
                  <a:pt x="3774958" y="1367020"/>
                  <a:pt x="3763568" y="1469787"/>
                </a:cubicBezTo>
                <a:lnTo>
                  <a:pt x="3758806" y="1520515"/>
                </a:lnTo>
                <a:lnTo>
                  <a:pt x="3760417" y="1549437"/>
                </a:lnTo>
                <a:cubicBezTo>
                  <a:pt x="3764298" y="1588133"/>
                  <a:pt x="3770171" y="1628243"/>
                  <a:pt x="3778601" y="1669683"/>
                </a:cubicBezTo>
                <a:cubicBezTo>
                  <a:pt x="3846039" y="2001203"/>
                  <a:pt x="3774784" y="2142285"/>
                  <a:pt x="3778601" y="2364982"/>
                </a:cubicBezTo>
                <a:lnTo>
                  <a:pt x="3776565" y="2406088"/>
                </a:lnTo>
                <a:lnTo>
                  <a:pt x="3778601" y="2427673"/>
                </a:lnTo>
                <a:cubicBezTo>
                  <a:pt x="3821357" y="2695960"/>
                  <a:pt x="3735684" y="2699438"/>
                  <a:pt x="3778601" y="2809517"/>
                </a:cubicBezTo>
                <a:cubicBezTo>
                  <a:pt x="3789330" y="2837037"/>
                  <a:pt x="3791666" y="2872927"/>
                  <a:pt x="3789892" y="2914654"/>
                </a:cubicBezTo>
                <a:lnTo>
                  <a:pt x="3784971" y="2966248"/>
                </a:lnTo>
                <a:lnTo>
                  <a:pt x="3796722" y="3024078"/>
                </a:lnTo>
                <a:cubicBezTo>
                  <a:pt x="3809238" y="3115139"/>
                  <a:pt x="3806232" y="3210898"/>
                  <a:pt x="3799338" y="3302850"/>
                </a:cubicBezTo>
                <a:lnTo>
                  <a:pt x="3787405" y="3438354"/>
                </a:lnTo>
                <a:lnTo>
                  <a:pt x="3790719" y="3460532"/>
                </a:lnTo>
                <a:cubicBezTo>
                  <a:pt x="3797323" y="3541872"/>
                  <a:pt x="3789007" y="3624193"/>
                  <a:pt x="3780361" y="3709762"/>
                </a:cubicBezTo>
                <a:lnTo>
                  <a:pt x="3780169" y="3712283"/>
                </a:lnTo>
                <a:lnTo>
                  <a:pt x="3781239" y="3768266"/>
                </a:lnTo>
                <a:cubicBezTo>
                  <a:pt x="3780994" y="3815588"/>
                  <a:pt x="3779902" y="3863939"/>
                  <a:pt x="3778794" y="3912511"/>
                </a:cubicBezTo>
                <a:lnTo>
                  <a:pt x="3776324" y="4054010"/>
                </a:lnTo>
                <a:lnTo>
                  <a:pt x="3778601" y="4074733"/>
                </a:lnTo>
                <a:cubicBezTo>
                  <a:pt x="3822365" y="4336760"/>
                  <a:pt x="3765189" y="4482586"/>
                  <a:pt x="3778601" y="4644650"/>
                </a:cubicBezTo>
                <a:cubicBezTo>
                  <a:pt x="3781954" y="4685166"/>
                  <a:pt x="3782850" y="4718916"/>
                  <a:pt x="3782504" y="4749344"/>
                </a:cubicBezTo>
                <a:lnTo>
                  <a:pt x="3780512" y="4796832"/>
                </a:lnTo>
                <a:lnTo>
                  <a:pt x="3786260" y="4877451"/>
                </a:lnTo>
                <a:cubicBezTo>
                  <a:pt x="3786165" y="4918212"/>
                  <a:pt x="3784020" y="4964155"/>
                  <a:pt x="3781623" y="5015963"/>
                </a:cubicBezTo>
                <a:lnTo>
                  <a:pt x="3779076" y="5087925"/>
                </a:lnTo>
                <a:lnTo>
                  <a:pt x="3779599" y="5155456"/>
                </a:lnTo>
                <a:lnTo>
                  <a:pt x="3775907" y="5219073"/>
                </a:lnTo>
                <a:lnTo>
                  <a:pt x="3778601" y="5402640"/>
                </a:lnTo>
                <a:cubicBezTo>
                  <a:pt x="3780494" y="5441637"/>
                  <a:pt x="3781680" y="5475146"/>
                  <a:pt x="3782335" y="5504141"/>
                </a:cubicBezTo>
                <a:lnTo>
                  <a:pt x="3782798" y="5566951"/>
                </a:lnTo>
                <a:lnTo>
                  <a:pt x="3786885" y="5599303"/>
                </a:lnTo>
                <a:cubicBezTo>
                  <a:pt x="3799534" y="5776838"/>
                  <a:pt x="3769350" y="6111156"/>
                  <a:pt x="3778601" y="6291711"/>
                </a:cubicBezTo>
                <a:cubicBezTo>
                  <a:pt x="3687392" y="6306733"/>
                  <a:pt x="3632350" y="6304889"/>
                  <a:pt x="3574752" y="6300212"/>
                </a:cubicBezTo>
                <a:lnTo>
                  <a:pt x="3545837" y="6297718"/>
                </a:lnTo>
                <a:lnTo>
                  <a:pt x="3527963" y="6296834"/>
                </a:lnTo>
                <a:cubicBezTo>
                  <a:pt x="3482151" y="6294419"/>
                  <a:pt x="3430025" y="6291672"/>
                  <a:pt x="3355561" y="6291711"/>
                </a:cubicBezTo>
                <a:cubicBezTo>
                  <a:pt x="3304843" y="6293555"/>
                  <a:pt x="3262749" y="6292377"/>
                  <a:pt x="3225711" y="6290098"/>
                </a:cubicBezTo>
                <a:lnTo>
                  <a:pt x="3218247" y="6289525"/>
                </a:lnTo>
                <a:lnTo>
                  <a:pt x="3198550" y="6289212"/>
                </a:lnTo>
                <a:cubicBezTo>
                  <a:pt x="3144315" y="6287803"/>
                  <a:pt x="3088976" y="6286105"/>
                  <a:pt x="3034921" y="6284968"/>
                </a:cubicBezTo>
                <a:lnTo>
                  <a:pt x="2973802" y="6284626"/>
                </a:lnTo>
                <a:lnTo>
                  <a:pt x="2932520" y="6291711"/>
                </a:lnTo>
                <a:cubicBezTo>
                  <a:pt x="2893699" y="6300111"/>
                  <a:pt x="2847670" y="6301992"/>
                  <a:pt x="2797581" y="6300669"/>
                </a:cubicBezTo>
                <a:lnTo>
                  <a:pt x="2672392" y="6292599"/>
                </a:lnTo>
                <a:lnTo>
                  <a:pt x="2629726" y="6293120"/>
                </a:lnTo>
                <a:lnTo>
                  <a:pt x="2540544" y="6284698"/>
                </a:lnTo>
                <a:lnTo>
                  <a:pt x="2473475" y="6280786"/>
                </a:lnTo>
                <a:cubicBezTo>
                  <a:pt x="2419724" y="6279900"/>
                  <a:pt x="2368202" y="6282437"/>
                  <a:pt x="2322057" y="6291711"/>
                </a:cubicBezTo>
                <a:cubicBezTo>
                  <a:pt x="2275912" y="6300985"/>
                  <a:pt x="2236301" y="6305003"/>
                  <a:pt x="2199195" y="6305968"/>
                </a:cubicBezTo>
                <a:lnTo>
                  <a:pt x="2094190" y="6302012"/>
                </a:lnTo>
                <a:lnTo>
                  <a:pt x="2029724" y="6307766"/>
                </a:lnTo>
                <a:cubicBezTo>
                  <a:pt x="1971866" y="6308389"/>
                  <a:pt x="1916420" y="6305265"/>
                  <a:pt x="1864312" y="6301339"/>
                </a:cubicBezTo>
                <a:lnTo>
                  <a:pt x="1761307" y="6293375"/>
                </a:lnTo>
                <a:lnTo>
                  <a:pt x="1745972" y="6293782"/>
                </a:lnTo>
                <a:cubicBezTo>
                  <a:pt x="1699734" y="6294177"/>
                  <a:pt x="1664143" y="6292827"/>
                  <a:pt x="1633352" y="6291083"/>
                </a:cubicBezTo>
                <a:lnTo>
                  <a:pt x="1621369" y="6290324"/>
                </a:lnTo>
                <a:lnTo>
                  <a:pt x="1599140" y="6291711"/>
                </a:lnTo>
                <a:cubicBezTo>
                  <a:pt x="1564093" y="6296354"/>
                  <a:pt x="1527169" y="6296254"/>
                  <a:pt x="1488567" y="6294097"/>
                </a:cubicBezTo>
                <a:lnTo>
                  <a:pt x="1429716" y="6289243"/>
                </a:lnTo>
                <a:lnTo>
                  <a:pt x="1401008" y="6291711"/>
                </a:lnTo>
                <a:cubicBezTo>
                  <a:pt x="1314301" y="6301163"/>
                  <a:pt x="1222976" y="6299856"/>
                  <a:pt x="1127367" y="6296839"/>
                </a:cubicBezTo>
                <a:lnTo>
                  <a:pt x="1062601" y="6295730"/>
                </a:lnTo>
                <a:lnTo>
                  <a:pt x="964991" y="6305909"/>
                </a:lnTo>
                <a:cubicBezTo>
                  <a:pt x="833250" y="6307778"/>
                  <a:pt x="714190" y="6280255"/>
                  <a:pt x="603122" y="6291711"/>
                </a:cubicBezTo>
                <a:cubicBezTo>
                  <a:pt x="455032" y="6306986"/>
                  <a:pt x="261206" y="6260346"/>
                  <a:pt x="30143" y="6291711"/>
                </a:cubicBezTo>
                <a:cubicBezTo>
                  <a:pt x="-1198" y="6167281"/>
                  <a:pt x="7291" y="6044138"/>
                  <a:pt x="19371" y="5934598"/>
                </a:cubicBezTo>
                <a:lnTo>
                  <a:pt x="33559" y="5801663"/>
                </a:lnTo>
                <a:lnTo>
                  <a:pt x="30143" y="5784485"/>
                </a:lnTo>
                <a:cubicBezTo>
                  <a:pt x="7257" y="5691455"/>
                  <a:pt x="7506" y="5585492"/>
                  <a:pt x="13352" y="5476692"/>
                </a:cubicBezTo>
                <a:lnTo>
                  <a:pt x="21882" y="5346809"/>
                </a:lnTo>
                <a:lnTo>
                  <a:pt x="22064" y="5339439"/>
                </a:lnTo>
                <a:lnTo>
                  <a:pt x="29601" y="5166357"/>
                </a:lnTo>
                <a:lnTo>
                  <a:pt x="30143" y="5151877"/>
                </a:lnTo>
                <a:cubicBezTo>
                  <a:pt x="30018" y="5125783"/>
                  <a:pt x="30111" y="5102484"/>
                  <a:pt x="30346" y="5081409"/>
                </a:cubicBezTo>
                <a:lnTo>
                  <a:pt x="30433" y="5076663"/>
                </a:lnTo>
                <a:lnTo>
                  <a:pt x="30143" y="4963804"/>
                </a:lnTo>
                <a:cubicBezTo>
                  <a:pt x="27040" y="4910138"/>
                  <a:pt x="27067" y="4856021"/>
                  <a:pt x="28459" y="4800989"/>
                </a:cubicBezTo>
                <a:lnTo>
                  <a:pt x="30399" y="4750796"/>
                </a:lnTo>
                <a:lnTo>
                  <a:pt x="31514" y="4666872"/>
                </a:lnTo>
                <a:lnTo>
                  <a:pt x="34697" y="4639551"/>
                </a:lnTo>
                <a:lnTo>
                  <a:pt x="34963" y="4632686"/>
                </a:lnTo>
                <a:cubicBezTo>
                  <a:pt x="37318" y="4575362"/>
                  <a:pt x="39271" y="4516661"/>
                  <a:pt x="39056" y="4456118"/>
                </a:cubicBezTo>
                <a:lnTo>
                  <a:pt x="36996" y="4412759"/>
                </a:lnTo>
                <a:lnTo>
                  <a:pt x="30143" y="4388188"/>
                </a:lnTo>
                <a:cubicBezTo>
                  <a:pt x="7389" y="4328002"/>
                  <a:pt x="11492" y="4256950"/>
                  <a:pt x="19232" y="4188739"/>
                </a:cubicBezTo>
                <a:lnTo>
                  <a:pt x="23985" y="4147809"/>
                </a:lnTo>
                <a:lnTo>
                  <a:pt x="23690" y="4087290"/>
                </a:lnTo>
                <a:lnTo>
                  <a:pt x="29097" y="3984687"/>
                </a:lnTo>
                <a:lnTo>
                  <a:pt x="28035" y="3962690"/>
                </a:lnTo>
                <a:cubicBezTo>
                  <a:pt x="28525" y="3945828"/>
                  <a:pt x="30052" y="3926691"/>
                  <a:pt x="32148" y="3905387"/>
                </a:cubicBezTo>
                <a:lnTo>
                  <a:pt x="34754" y="3881032"/>
                </a:lnTo>
                <a:lnTo>
                  <a:pt x="39206" y="3802233"/>
                </a:lnTo>
                <a:cubicBezTo>
                  <a:pt x="39778" y="3763353"/>
                  <a:pt x="37619" y="3728800"/>
                  <a:pt x="30143" y="3698588"/>
                </a:cubicBezTo>
                <a:cubicBezTo>
                  <a:pt x="7714" y="3607954"/>
                  <a:pt x="33117" y="3482508"/>
                  <a:pt x="36579" y="3365983"/>
                </a:cubicBezTo>
                <a:lnTo>
                  <a:pt x="36510" y="3356621"/>
                </a:lnTo>
                <a:lnTo>
                  <a:pt x="30143" y="3311044"/>
                </a:lnTo>
                <a:cubicBezTo>
                  <a:pt x="14271" y="3224157"/>
                  <a:pt x="11445" y="3149243"/>
                  <a:pt x="14856" y="3082749"/>
                </a:cubicBezTo>
                <a:lnTo>
                  <a:pt x="22229" y="3005366"/>
                </a:lnTo>
                <a:lnTo>
                  <a:pt x="27244" y="2895198"/>
                </a:lnTo>
                <a:cubicBezTo>
                  <a:pt x="29143" y="2848776"/>
                  <a:pt x="30527" y="2799531"/>
                  <a:pt x="30143" y="2746826"/>
                </a:cubicBezTo>
                <a:lnTo>
                  <a:pt x="36784" y="2638240"/>
                </a:lnTo>
                <a:lnTo>
                  <a:pt x="30143" y="2615745"/>
                </a:lnTo>
                <a:cubicBezTo>
                  <a:pt x="-20952" y="2495890"/>
                  <a:pt x="17898" y="2340273"/>
                  <a:pt x="37923" y="2201958"/>
                </a:cubicBezTo>
                <a:lnTo>
                  <a:pt x="42734" y="2158379"/>
                </a:lnTo>
                <a:lnTo>
                  <a:pt x="30143" y="2114218"/>
                </a:lnTo>
                <a:cubicBezTo>
                  <a:pt x="2269" y="2040950"/>
                  <a:pt x="-2735" y="1972014"/>
                  <a:pt x="1162" y="1906697"/>
                </a:cubicBezTo>
                <a:lnTo>
                  <a:pt x="6289" y="1854885"/>
                </a:lnTo>
                <a:lnTo>
                  <a:pt x="8053" y="1809168"/>
                </a:lnTo>
                <a:cubicBezTo>
                  <a:pt x="9832" y="1790244"/>
                  <a:pt x="12470" y="1771472"/>
                  <a:pt x="15415" y="1752867"/>
                </a:cubicBezTo>
                <a:lnTo>
                  <a:pt x="30925" y="1652561"/>
                </a:lnTo>
                <a:lnTo>
                  <a:pt x="30143" y="1606992"/>
                </a:lnTo>
                <a:cubicBezTo>
                  <a:pt x="28397" y="1588584"/>
                  <a:pt x="27931" y="1568665"/>
                  <a:pt x="28348" y="1547550"/>
                </a:cubicBezTo>
                <a:lnTo>
                  <a:pt x="29206" y="1531212"/>
                </a:lnTo>
                <a:lnTo>
                  <a:pt x="23637" y="1487282"/>
                </a:lnTo>
                <a:cubicBezTo>
                  <a:pt x="16479" y="1367166"/>
                  <a:pt x="59638" y="1246041"/>
                  <a:pt x="30143" y="1156757"/>
                </a:cubicBezTo>
                <a:cubicBezTo>
                  <a:pt x="21716" y="1131248"/>
                  <a:pt x="18318" y="1090735"/>
                  <a:pt x="17757" y="1041370"/>
                </a:cubicBezTo>
                <a:lnTo>
                  <a:pt x="18463" y="985697"/>
                </a:lnTo>
                <a:lnTo>
                  <a:pt x="16239" y="975915"/>
                </a:lnTo>
                <a:cubicBezTo>
                  <a:pt x="13541" y="957312"/>
                  <a:pt x="12597" y="940330"/>
                  <a:pt x="12862" y="924477"/>
                </a:cubicBezTo>
                <a:lnTo>
                  <a:pt x="23640" y="845857"/>
                </a:lnTo>
                <a:lnTo>
                  <a:pt x="30907" y="688163"/>
                </a:lnTo>
                <a:lnTo>
                  <a:pt x="31375" y="662715"/>
                </a:lnTo>
                <a:lnTo>
                  <a:pt x="30143" y="655230"/>
                </a:lnTo>
                <a:cubicBezTo>
                  <a:pt x="20345" y="615334"/>
                  <a:pt x="17924" y="569960"/>
                  <a:pt x="19185" y="520814"/>
                </a:cubicBezTo>
                <a:lnTo>
                  <a:pt x="26662" y="415314"/>
                </a:lnTo>
                <a:lnTo>
                  <a:pt x="25635" y="383217"/>
                </a:lnTo>
                <a:cubicBezTo>
                  <a:pt x="25461" y="243905"/>
                  <a:pt x="35455" y="113017"/>
                  <a:pt x="30143" y="22622"/>
                </a:cubicBezTo>
                <a:cubicBezTo>
                  <a:pt x="90096" y="13526"/>
                  <a:pt x="146841" y="12585"/>
                  <a:pt x="200495" y="15390"/>
                </a:cubicBezTo>
                <a:lnTo>
                  <a:pt x="324102" y="27794"/>
                </a:lnTo>
                <a:lnTo>
                  <a:pt x="329634" y="27979"/>
                </a:lnTo>
                <a:cubicBezTo>
                  <a:pt x="398332" y="30204"/>
                  <a:pt x="468106" y="31425"/>
                  <a:pt x="551798" y="27886"/>
                </a:cubicBezTo>
                <a:lnTo>
                  <a:pt x="592464" y="25476"/>
                </a:lnTo>
                <a:lnTo>
                  <a:pt x="603122" y="22622"/>
                </a:lnTo>
                <a:cubicBezTo>
                  <a:pt x="639294" y="8191"/>
                  <a:pt x="679641" y="1916"/>
                  <a:pt x="723201" y="386"/>
                </a:cubicBezTo>
                <a:close/>
              </a:path>
            </a:pathLst>
          </a:custGeom>
        </p:spPr>
      </p:pic>
      <p:sp>
        <p:nvSpPr>
          <p:cNvPr id="5" name="Content Placeholder 4">
            <a:extLst>
              <a:ext uri="{FF2B5EF4-FFF2-40B4-BE49-F238E27FC236}">
                <a16:creationId xmlns:a16="http://schemas.microsoft.com/office/drawing/2014/main" id="{6B57A6F8-1C86-A31E-BE8F-2F6B42E289B4}"/>
              </a:ext>
            </a:extLst>
          </p:cNvPr>
          <p:cNvSpPr>
            <a:spLocks noGrp="1"/>
          </p:cNvSpPr>
          <p:nvPr>
            <p:ph idx="1"/>
          </p:nvPr>
        </p:nvSpPr>
        <p:spPr>
          <a:xfrm>
            <a:off x="4905955" y="2071316"/>
            <a:ext cx="6713552" cy="4114800"/>
          </a:xfrm>
        </p:spPr>
        <p:txBody>
          <a:bodyPr anchor="t">
            <a:normAutofit/>
          </a:bodyPr>
          <a:lstStyle/>
          <a:p>
            <a:pPr marL="0" indent="0">
              <a:lnSpc>
                <a:spcPct val="150000"/>
              </a:lnSpc>
              <a:buNone/>
            </a:pPr>
            <a:r>
              <a:rPr lang="en-US" sz="2000" dirty="0">
                <a:effectLst/>
                <a:latin typeface="Segoe UI" panose="020B0502040204020203" pitchFamily="34" charset="0"/>
                <a:cs typeface="Segoe UI" panose="020B0502040204020203" pitchFamily="34" charset="0"/>
              </a:rPr>
              <a:t>Our team collaborated on a creative project, crafting a narrative titled “Image Processing Adventure Quest” to explore color models and their applications. The story followed Investigator Pixels, who explained the differences between RGB and CMYK models. RGB, an additive model, is used in digital devices, while CMYK, a subtractive model, is associated with printing. We also highlighted other models like HSL and LAB.</a:t>
            </a:r>
          </a:p>
        </p:txBody>
      </p:sp>
    </p:spTree>
    <p:extLst>
      <p:ext uri="{BB962C8B-B14F-4D97-AF65-F5344CB8AC3E}">
        <p14:creationId xmlns:p14="http://schemas.microsoft.com/office/powerpoint/2010/main" val="1568192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59CE74-81DD-2A55-D219-B571416AA5E5}"/>
            </a:ext>
          </a:extLst>
        </p:cNvPr>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B6B42997-853D-D5B9-AB45-1CBF60CB3CC3}"/>
              </a:ext>
            </a:extLst>
          </p:cNvPr>
          <p:cNvSpPr>
            <a:spLocks noGrp="1"/>
          </p:cNvSpPr>
          <p:nvPr>
            <p:ph type="title"/>
          </p:nvPr>
        </p:nvSpPr>
        <p:spPr>
          <a:xfrm>
            <a:off x="572493" y="238539"/>
            <a:ext cx="11018520" cy="1434415"/>
          </a:xfrm>
        </p:spPr>
        <p:txBody>
          <a:bodyPr anchor="b">
            <a:normAutofit/>
          </a:bodyPr>
          <a:lstStyle/>
          <a:p>
            <a:r>
              <a:rPr lang="en-US" sz="5400"/>
              <a:t>L05 Image Classification with SVM</a:t>
            </a:r>
          </a:p>
        </p:txBody>
      </p:sp>
      <p:sp>
        <p:nvSpPr>
          <p:cNvPr id="27"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585005D-B1C5-47AE-12F7-B9783B72B564}"/>
              </a:ext>
            </a:extLst>
          </p:cNvPr>
          <p:cNvSpPr>
            <a:spLocks noGrp="1"/>
          </p:cNvSpPr>
          <p:nvPr>
            <p:ph idx="1"/>
          </p:nvPr>
        </p:nvSpPr>
        <p:spPr>
          <a:xfrm>
            <a:off x="572493" y="2071316"/>
            <a:ext cx="6713552" cy="4119172"/>
          </a:xfrm>
        </p:spPr>
        <p:txBody>
          <a:bodyPr anchor="t">
            <a:normAutofit lnSpcReduction="10000"/>
          </a:bodyPr>
          <a:lstStyle/>
          <a:p>
            <a:pPr marL="0" indent="0">
              <a:lnSpc>
                <a:spcPct val="150000"/>
              </a:lnSpc>
              <a:buNone/>
            </a:pPr>
            <a:r>
              <a:rPr lang="en-US" sz="2000" dirty="0">
                <a:effectLst/>
                <a:latin typeface="Segoe UI" panose="020B0502040204020203" pitchFamily="34" charset="0"/>
                <a:cs typeface="Segoe UI" panose="020B0502040204020203" pitchFamily="34" charset="0"/>
              </a:rPr>
              <a:t>For this assignment, I explored Support Vector Machines (SVMs) for image classification using the CIFAR-10 dataset. This was my first experience with SVM, and I deepened my understanding by researching concepts like hyperplanes, linear vs. nonlinear kernels, and the “kernel trick.” I built my lab environment from scratch and preprocessed data by converting images to grayscale, normalizing them, and splitting them into training and testing sets.</a:t>
            </a:r>
          </a:p>
        </p:txBody>
      </p:sp>
      <p:pic>
        <p:nvPicPr>
          <p:cNvPr id="3" name="Picture 2">
            <a:extLst>
              <a:ext uri="{FF2B5EF4-FFF2-40B4-BE49-F238E27FC236}">
                <a16:creationId xmlns:a16="http://schemas.microsoft.com/office/drawing/2014/main" id="{789B3F6E-BFC3-CC0D-A628-5F32486BCBD5}"/>
              </a:ext>
            </a:extLst>
          </p:cNvPr>
          <p:cNvPicPr>
            <a:picLocks noChangeAspect="1"/>
          </p:cNvPicPr>
          <p:nvPr/>
        </p:nvPicPr>
        <p:blipFill>
          <a:blip r:embed="rId2"/>
          <a:srcRect l="24079" r="20845" b="2"/>
          <a:stretch/>
        </p:blipFill>
        <p:spPr>
          <a:xfrm>
            <a:off x="7675658" y="2093976"/>
            <a:ext cx="3941064" cy="4096512"/>
          </a:xfrm>
          <a:prstGeom prst="rect">
            <a:avLst/>
          </a:prstGeom>
        </p:spPr>
      </p:pic>
    </p:spTree>
    <p:extLst>
      <p:ext uri="{BB962C8B-B14F-4D97-AF65-F5344CB8AC3E}">
        <p14:creationId xmlns:p14="http://schemas.microsoft.com/office/powerpoint/2010/main" val="6643817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1807</TotalTime>
  <Words>2566</Words>
  <Application>Microsoft Macintosh PowerPoint</Application>
  <PresentationFormat>Widescreen</PresentationFormat>
  <Paragraphs>151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Aptos Display</vt:lpstr>
      <vt:lpstr>Arial</vt:lpstr>
      <vt:lpstr>Calibri</vt:lpstr>
      <vt:lpstr>Segoe UI</vt:lpstr>
      <vt:lpstr>Office Theme</vt:lpstr>
      <vt:lpstr>My ITAI1378 Learning Journey</vt:lpstr>
      <vt:lpstr>Agenda</vt:lpstr>
      <vt:lpstr>Introduction</vt:lpstr>
      <vt:lpstr>Journey </vt:lpstr>
      <vt:lpstr>A01 Intro to Computer Vision -Historical Timeline of Computer Vision</vt:lpstr>
      <vt:lpstr>L01Exploring Real-World Applications of Computer Vision</vt:lpstr>
      <vt:lpstr>L03 Lab ITAI 1378 – Jupyter Notebook</vt:lpstr>
      <vt:lpstr>A04 "Image Processing Adventure Quest"</vt:lpstr>
      <vt:lpstr>L05 Image Classification with SVM</vt:lpstr>
      <vt:lpstr>L06 Chihuahua or Muffin</vt:lpstr>
      <vt:lpstr>A06 TensorFlow Playground Presentation</vt:lpstr>
      <vt:lpstr>A07 ITAI 1378 Manual CNN</vt:lpstr>
      <vt:lpstr>L07 Chihuahua or Muffin with CNN</vt:lpstr>
      <vt:lpstr>A09 ITAI 1378 CV</vt:lpstr>
      <vt:lpstr>L09 Object Detection using Transfer learning and Pascal VOC 2007 Dataset</vt:lpstr>
      <vt:lpstr>Midterm Object Detection Challenge</vt:lpstr>
      <vt:lpstr>Capstone Project: Train an AI Agent to Play Flappy Bird</vt:lpstr>
      <vt:lpstr>Conclusion</vt:lpstr>
      <vt:lpstr>Thank you</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martin.demel-W216901110</dc:creator>
  <cp:lastModifiedBy>martin.demel-W216901110</cp:lastModifiedBy>
  <cp:revision>23</cp:revision>
  <dcterms:created xsi:type="dcterms:W3CDTF">2024-12-07T18:24:57Z</dcterms:created>
  <dcterms:modified xsi:type="dcterms:W3CDTF">2024-12-11T23:51:42Z</dcterms:modified>
</cp:coreProperties>
</file>